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7" r:id="rId4"/>
    <p:sldId id="260" r:id="rId5"/>
    <p:sldId id="263" r:id="rId6"/>
    <p:sldId id="264" r:id="rId7"/>
    <p:sldId id="265" r:id="rId8"/>
    <p:sldId id="266" r:id="rId9"/>
    <p:sldId id="267" r:id="rId10"/>
    <p:sldId id="268" r:id="rId11"/>
    <p:sldId id="259" r:id="rId12"/>
    <p:sldId id="261" r:id="rId13"/>
    <p:sldId id="262" r:id="rId14"/>
    <p:sldId id="269" r:id="rId15"/>
    <p:sldId id="270" r:id="rId16"/>
    <p:sldId id="271" r:id="rId17"/>
    <p:sldId id="298" r:id="rId18"/>
    <p:sldId id="272" r:id="rId19"/>
    <p:sldId id="273" r:id="rId20"/>
    <p:sldId id="308" r:id="rId21"/>
    <p:sldId id="275" r:id="rId22"/>
    <p:sldId id="276" r:id="rId23"/>
    <p:sldId id="277" r:id="rId24"/>
    <p:sldId id="278" r:id="rId25"/>
    <p:sldId id="279" r:id="rId26"/>
    <p:sldId id="280" r:id="rId27"/>
    <p:sldId id="283" r:id="rId28"/>
    <p:sldId id="284" r:id="rId29"/>
    <p:sldId id="285" r:id="rId30"/>
    <p:sldId id="282" r:id="rId31"/>
    <p:sldId id="281" r:id="rId32"/>
    <p:sldId id="286" r:id="rId33"/>
    <p:sldId id="287" r:id="rId34"/>
    <p:sldId id="288" r:id="rId35"/>
    <p:sldId id="289" r:id="rId36"/>
    <p:sldId id="291" r:id="rId37"/>
    <p:sldId id="290" r:id="rId38"/>
    <p:sldId id="312" r:id="rId39"/>
    <p:sldId id="292" r:id="rId40"/>
    <p:sldId id="305" r:id="rId41"/>
    <p:sldId id="293" r:id="rId42"/>
    <p:sldId id="294" r:id="rId43"/>
    <p:sldId id="295" r:id="rId44"/>
    <p:sldId id="296" r:id="rId45"/>
    <p:sldId id="299" r:id="rId46"/>
    <p:sldId id="300" r:id="rId47"/>
    <p:sldId id="301" r:id="rId48"/>
    <p:sldId id="302" r:id="rId49"/>
    <p:sldId id="304" r:id="rId50"/>
    <p:sldId id="303" r:id="rId51"/>
    <p:sldId id="306" r:id="rId52"/>
    <p:sldId id="309" r:id="rId53"/>
    <p:sldId id="310" r:id="rId54"/>
    <p:sldId id="311" r:id="rId5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C42C9F-5492-42C7-9FA2-774CDB7C423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6396162-AC77-408A-B89A-69E922767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83EFA7A-0F81-42B5-98D0-4E3E30EC8F6C}"/>
              </a:ext>
            </a:extLst>
          </p:cNvPr>
          <p:cNvSpPr>
            <a:spLocks noGrp="1"/>
          </p:cNvSpPr>
          <p:nvPr>
            <p:ph type="dt" sz="half" idx="10"/>
          </p:nvPr>
        </p:nvSpPr>
        <p:spPr/>
        <p:txBody>
          <a:bodyPr/>
          <a:lstStyle/>
          <a:p>
            <a:fld id="{39A01EC8-E9D1-44C7-AC98-FE42CE41B54B}" type="datetimeFigureOut">
              <a:rPr kumimoji="1" lang="ja-JP" altLang="en-US" smtClean="0"/>
              <a:t>2020/4/24</a:t>
            </a:fld>
            <a:endParaRPr kumimoji="1" lang="ja-JP" altLang="en-US"/>
          </a:p>
        </p:txBody>
      </p:sp>
      <p:sp>
        <p:nvSpPr>
          <p:cNvPr id="5" name="フッター プレースホルダー 4">
            <a:extLst>
              <a:ext uri="{FF2B5EF4-FFF2-40B4-BE49-F238E27FC236}">
                <a16:creationId xmlns:a16="http://schemas.microsoft.com/office/drawing/2014/main" id="{CB7BAF6C-60D6-418B-A9BA-D533D6E1EE3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C8A880-13D7-4BCF-9CEB-FCB73350E555}"/>
              </a:ext>
            </a:extLst>
          </p:cNvPr>
          <p:cNvSpPr>
            <a:spLocks noGrp="1"/>
          </p:cNvSpPr>
          <p:nvPr>
            <p:ph type="sldNum" sz="quarter" idx="12"/>
          </p:nvPr>
        </p:nvSpPr>
        <p:spPr/>
        <p:txBody>
          <a:bodyPr/>
          <a:lstStyle/>
          <a:p>
            <a:fld id="{8DBAF1AE-055C-41EB-9EFC-8CA12B7492FF}" type="slidenum">
              <a:rPr kumimoji="1" lang="ja-JP" altLang="en-US" smtClean="0"/>
              <a:t>‹#›</a:t>
            </a:fld>
            <a:endParaRPr kumimoji="1" lang="ja-JP" altLang="en-US"/>
          </a:p>
        </p:txBody>
      </p:sp>
    </p:spTree>
    <p:extLst>
      <p:ext uri="{BB962C8B-B14F-4D97-AF65-F5344CB8AC3E}">
        <p14:creationId xmlns:p14="http://schemas.microsoft.com/office/powerpoint/2010/main" val="905260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57D593-9A20-44DA-B607-ED275A29C1D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8BE9CDC-C32A-480C-A8D6-F8E8C4DD145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67AC561-BE64-4CCF-860E-83DAD6263A48}"/>
              </a:ext>
            </a:extLst>
          </p:cNvPr>
          <p:cNvSpPr>
            <a:spLocks noGrp="1"/>
          </p:cNvSpPr>
          <p:nvPr>
            <p:ph type="dt" sz="half" idx="10"/>
          </p:nvPr>
        </p:nvSpPr>
        <p:spPr/>
        <p:txBody>
          <a:bodyPr/>
          <a:lstStyle/>
          <a:p>
            <a:fld id="{39A01EC8-E9D1-44C7-AC98-FE42CE41B54B}" type="datetimeFigureOut">
              <a:rPr kumimoji="1" lang="ja-JP" altLang="en-US" smtClean="0"/>
              <a:t>2020/4/24</a:t>
            </a:fld>
            <a:endParaRPr kumimoji="1" lang="ja-JP" altLang="en-US"/>
          </a:p>
        </p:txBody>
      </p:sp>
      <p:sp>
        <p:nvSpPr>
          <p:cNvPr id="5" name="フッター プレースホルダー 4">
            <a:extLst>
              <a:ext uri="{FF2B5EF4-FFF2-40B4-BE49-F238E27FC236}">
                <a16:creationId xmlns:a16="http://schemas.microsoft.com/office/drawing/2014/main" id="{DC485E8E-884E-4F65-9194-2EAADCF7CA9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4D1F016-AE5F-438E-BAEA-5356C16F4AF1}"/>
              </a:ext>
            </a:extLst>
          </p:cNvPr>
          <p:cNvSpPr>
            <a:spLocks noGrp="1"/>
          </p:cNvSpPr>
          <p:nvPr>
            <p:ph type="sldNum" sz="quarter" idx="12"/>
          </p:nvPr>
        </p:nvSpPr>
        <p:spPr/>
        <p:txBody>
          <a:bodyPr/>
          <a:lstStyle/>
          <a:p>
            <a:fld id="{8DBAF1AE-055C-41EB-9EFC-8CA12B7492FF}" type="slidenum">
              <a:rPr kumimoji="1" lang="ja-JP" altLang="en-US" smtClean="0"/>
              <a:t>‹#›</a:t>
            </a:fld>
            <a:endParaRPr kumimoji="1" lang="ja-JP" altLang="en-US"/>
          </a:p>
        </p:txBody>
      </p:sp>
    </p:spTree>
    <p:extLst>
      <p:ext uri="{BB962C8B-B14F-4D97-AF65-F5344CB8AC3E}">
        <p14:creationId xmlns:p14="http://schemas.microsoft.com/office/powerpoint/2010/main" val="1592542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56C043B-D3B4-48B2-AE1D-F8CBADB97BE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209BA01-4123-4CF3-B311-3E750D55BF5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7D22486-A194-4EDF-AC36-30FE3F0FF1DF}"/>
              </a:ext>
            </a:extLst>
          </p:cNvPr>
          <p:cNvSpPr>
            <a:spLocks noGrp="1"/>
          </p:cNvSpPr>
          <p:nvPr>
            <p:ph type="dt" sz="half" idx="10"/>
          </p:nvPr>
        </p:nvSpPr>
        <p:spPr/>
        <p:txBody>
          <a:bodyPr/>
          <a:lstStyle/>
          <a:p>
            <a:fld id="{39A01EC8-E9D1-44C7-AC98-FE42CE41B54B}" type="datetimeFigureOut">
              <a:rPr kumimoji="1" lang="ja-JP" altLang="en-US" smtClean="0"/>
              <a:t>2020/4/24</a:t>
            </a:fld>
            <a:endParaRPr kumimoji="1" lang="ja-JP" altLang="en-US"/>
          </a:p>
        </p:txBody>
      </p:sp>
      <p:sp>
        <p:nvSpPr>
          <p:cNvPr id="5" name="フッター プレースホルダー 4">
            <a:extLst>
              <a:ext uri="{FF2B5EF4-FFF2-40B4-BE49-F238E27FC236}">
                <a16:creationId xmlns:a16="http://schemas.microsoft.com/office/drawing/2014/main" id="{BBA38BA3-4269-4BD0-A828-D2CAE941ABA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0A69BF5-0A7C-4DED-AE6F-BCBEE51A653A}"/>
              </a:ext>
            </a:extLst>
          </p:cNvPr>
          <p:cNvSpPr>
            <a:spLocks noGrp="1"/>
          </p:cNvSpPr>
          <p:nvPr>
            <p:ph type="sldNum" sz="quarter" idx="12"/>
          </p:nvPr>
        </p:nvSpPr>
        <p:spPr/>
        <p:txBody>
          <a:bodyPr/>
          <a:lstStyle/>
          <a:p>
            <a:fld id="{8DBAF1AE-055C-41EB-9EFC-8CA12B7492FF}" type="slidenum">
              <a:rPr kumimoji="1" lang="ja-JP" altLang="en-US" smtClean="0"/>
              <a:t>‹#›</a:t>
            </a:fld>
            <a:endParaRPr kumimoji="1" lang="ja-JP" altLang="en-US"/>
          </a:p>
        </p:txBody>
      </p:sp>
    </p:spTree>
    <p:extLst>
      <p:ext uri="{BB962C8B-B14F-4D97-AF65-F5344CB8AC3E}">
        <p14:creationId xmlns:p14="http://schemas.microsoft.com/office/powerpoint/2010/main" val="4192359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E529B2-76FF-402E-B08A-B75F4394362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6F548D7-CBE1-4D8E-A4C2-7B197D6156D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0B9181C-4A58-479B-9928-4AE0A4859605}"/>
              </a:ext>
            </a:extLst>
          </p:cNvPr>
          <p:cNvSpPr>
            <a:spLocks noGrp="1"/>
          </p:cNvSpPr>
          <p:nvPr>
            <p:ph type="dt" sz="half" idx="10"/>
          </p:nvPr>
        </p:nvSpPr>
        <p:spPr/>
        <p:txBody>
          <a:bodyPr/>
          <a:lstStyle/>
          <a:p>
            <a:fld id="{39A01EC8-E9D1-44C7-AC98-FE42CE41B54B}" type="datetimeFigureOut">
              <a:rPr kumimoji="1" lang="ja-JP" altLang="en-US" smtClean="0"/>
              <a:t>2020/4/24</a:t>
            </a:fld>
            <a:endParaRPr kumimoji="1" lang="ja-JP" altLang="en-US"/>
          </a:p>
        </p:txBody>
      </p:sp>
      <p:sp>
        <p:nvSpPr>
          <p:cNvPr id="5" name="フッター プレースホルダー 4">
            <a:extLst>
              <a:ext uri="{FF2B5EF4-FFF2-40B4-BE49-F238E27FC236}">
                <a16:creationId xmlns:a16="http://schemas.microsoft.com/office/drawing/2014/main" id="{03AE3F85-D65A-4F4A-8C67-67BDC7F915E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C07106F-B33A-48EC-B351-C8091D5B23A4}"/>
              </a:ext>
            </a:extLst>
          </p:cNvPr>
          <p:cNvSpPr>
            <a:spLocks noGrp="1"/>
          </p:cNvSpPr>
          <p:nvPr>
            <p:ph type="sldNum" sz="quarter" idx="12"/>
          </p:nvPr>
        </p:nvSpPr>
        <p:spPr/>
        <p:txBody>
          <a:bodyPr/>
          <a:lstStyle/>
          <a:p>
            <a:fld id="{8DBAF1AE-055C-41EB-9EFC-8CA12B7492FF}" type="slidenum">
              <a:rPr kumimoji="1" lang="ja-JP" altLang="en-US" smtClean="0"/>
              <a:t>‹#›</a:t>
            </a:fld>
            <a:endParaRPr kumimoji="1" lang="ja-JP" altLang="en-US"/>
          </a:p>
        </p:txBody>
      </p:sp>
    </p:spTree>
    <p:extLst>
      <p:ext uri="{BB962C8B-B14F-4D97-AF65-F5344CB8AC3E}">
        <p14:creationId xmlns:p14="http://schemas.microsoft.com/office/powerpoint/2010/main" val="16411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F2763E-0FEF-4F16-BFCB-BF9CF2D9140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B7A686B-6FC3-40B1-809C-3CA5D66392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6BA4E9E-5102-48E3-AE78-94EDD3B47BE2}"/>
              </a:ext>
            </a:extLst>
          </p:cNvPr>
          <p:cNvSpPr>
            <a:spLocks noGrp="1"/>
          </p:cNvSpPr>
          <p:nvPr>
            <p:ph type="dt" sz="half" idx="10"/>
          </p:nvPr>
        </p:nvSpPr>
        <p:spPr/>
        <p:txBody>
          <a:bodyPr/>
          <a:lstStyle/>
          <a:p>
            <a:fld id="{39A01EC8-E9D1-44C7-AC98-FE42CE41B54B}" type="datetimeFigureOut">
              <a:rPr kumimoji="1" lang="ja-JP" altLang="en-US" smtClean="0"/>
              <a:t>2020/4/24</a:t>
            </a:fld>
            <a:endParaRPr kumimoji="1" lang="ja-JP" altLang="en-US"/>
          </a:p>
        </p:txBody>
      </p:sp>
      <p:sp>
        <p:nvSpPr>
          <p:cNvPr id="5" name="フッター プレースホルダー 4">
            <a:extLst>
              <a:ext uri="{FF2B5EF4-FFF2-40B4-BE49-F238E27FC236}">
                <a16:creationId xmlns:a16="http://schemas.microsoft.com/office/drawing/2014/main" id="{319FF0F9-6EAD-4910-B828-1A14079135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3D3573-8E4A-4C39-B15D-D364B5AB18D1}"/>
              </a:ext>
            </a:extLst>
          </p:cNvPr>
          <p:cNvSpPr>
            <a:spLocks noGrp="1"/>
          </p:cNvSpPr>
          <p:nvPr>
            <p:ph type="sldNum" sz="quarter" idx="12"/>
          </p:nvPr>
        </p:nvSpPr>
        <p:spPr/>
        <p:txBody>
          <a:bodyPr/>
          <a:lstStyle/>
          <a:p>
            <a:fld id="{8DBAF1AE-055C-41EB-9EFC-8CA12B7492FF}" type="slidenum">
              <a:rPr kumimoji="1" lang="ja-JP" altLang="en-US" smtClean="0"/>
              <a:t>‹#›</a:t>
            </a:fld>
            <a:endParaRPr kumimoji="1" lang="ja-JP" altLang="en-US"/>
          </a:p>
        </p:txBody>
      </p:sp>
    </p:spTree>
    <p:extLst>
      <p:ext uri="{BB962C8B-B14F-4D97-AF65-F5344CB8AC3E}">
        <p14:creationId xmlns:p14="http://schemas.microsoft.com/office/powerpoint/2010/main" val="1691755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EB4014-54D5-4CCC-B3B0-063C24779FB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67CDF0A-FAFF-4319-8DA8-52E586FFF32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572047E-7268-4FE4-B57D-62EA0240AAB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BB1E06F-8233-4D12-AA80-AC108B7470DE}"/>
              </a:ext>
            </a:extLst>
          </p:cNvPr>
          <p:cNvSpPr>
            <a:spLocks noGrp="1"/>
          </p:cNvSpPr>
          <p:nvPr>
            <p:ph type="dt" sz="half" idx="10"/>
          </p:nvPr>
        </p:nvSpPr>
        <p:spPr/>
        <p:txBody>
          <a:bodyPr/>
          <a:lstStyle/>
          <a:p>
            <a:fld id="{39A01EC8-E9D1-44C7-AC98-FE42CE41B54B}" type="datetimeFigureOut">
              <a:rPr kumimoji="1" lang="ja-JP" altLang="en-US" smtClean="0"/>
              <a:t>2020/4/24</a:t>
            </a:fld>
            <a:endParaRPr kumimoji="1" lang="ja-JP" altLang="en-US"/>
          </a:p>
        </p:txBody>
      </p:sp>
      <p:sp>
        <p:nvSpPr>
          <p:cNvPr id="6" name="フッター プレースホルダー 5">
            <a:extLst>
              <a:ext uri="{FF2B5EF4-FFF2-40B4-BE49-F238E27FC236}">
                <a16:creationId xmlns:a16="http://schemas.microsoft.com/office/drawing/2014/main" id="{E382EFFC-1832-4599-99CC-A334AC00CB4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BC6BBFF-D091-4B67-A17A-4DCDE667C0EA}"/>
              </a:ext>
            </a:extLst>
          </p:cNvPr>
          <p:cNvSpPr>
            <a:spLocks noGrp="1"/>
          </p:cNvSpPr>
          <p:nvPr>
            <p:ph type="sldNum" sz="quarter" idx="12"/>
          </p:nvPr>
        </p:nvSpPr>
        <p:spPr/>
        <p:txBody>
          <a:bodyPr/>
          <a:lstStyle/>
          <a:p>
            <a:fld id="{8DBAF1AE-055C-41EB-9EFC-8CA12B7492FF}" type="slidenum">
              <a:rPr kumimoji="1" lang="ja-JP" altLang="en-US" smtClean="0"/>
              <a:t>‹#›</a:t>
            </a:fld>
            <a:endParaRPr kumimoji="1" lang="ja-JP" altLang="en-US"/>
          </a:p>
        </p:txBody>
      </p:sp>
    </p:spTree>
    <p:extLst>
      <p:ext uri="{BB962C8B-B14F-4D97-AF65-F5344CB8AC3E}">
        <p14:creationId xmlns:p14="http://schemas.microsoft.com/office/powerpoint/2010/main" val="185369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A6B5CB-B87E-4784-9FCF-90FB07FFD9E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5E49BDB-7D0E-48D2-9E8E-F492994F3C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F2C5D49-D8EF-4327-9F8D-186DAFCC130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2A2B2DC-2CCB-4A9B-BB8D-48F0D2B801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E345D1C-188A-4F91-ADFE-AA55139EB58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43BF25F-3490-4579-9124-E37A7C5E0114}"/>
              </a:ext>
            </a:extLst>
          </p:cNvPr>
          <p:cNvSpPr>
            <a:spLocks noGrp="1"/>
          </p:cNvSpPr>
          <p:nvPr>
            <p:ph type="dt" sz="half" idx="10"/>
          </p:nvPr>
        </p:nvSpPr>
        <p:spPr/>
        <p:txBody>
          <a:bodyPr/>
          <a:lstStyle/>
          <a:p>
            <a:fld id="{39A01EC8-E9D1-44C7-AC98-FE42CE41B54B}" type="datetimeFigureOut">
              <a:rPr kumimoji="1" lang="ja-JP" altLang="en-US" smtClean="0"/>
              <a:t>2020/4/24</a:t>
            </a:fld>
            <a:endParaRPr kumimoji="1" lang="ja-JP" altLang="en-US"/>
          </a:p>
        </p:txBody>
      </p:sp>
      <p:sp>
        <p:nvSpPr>
          <p:cNvPr id="8" name="フッター プレースホルダー 7">
            <a:extLst>
              <a:ext uri="{FF2B5EF4-FFF2-40B4-BE49-F238E27FC236}">
                <a16:creationId xmlns:a16="http://schemas.microsoft.com/office/drawing/2014/main" id="{2CACFDBF-4CD9-4F5C-AE1C-7BCD563E9E3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1B079B4-6332-4E65-8056-77BF5A5590B7}"/>
              </a:ext>
            </a:extLst>
          </p:cNvPr>
          <p:cNvSpPr>
            <a:spLocks noGrp="1"/>
          </p:cNvSpPr>
          <p:nvPr>
            <p:ph type="sldNum" sz="quarter" idx="12"/>
          </p:nvPr>
        </p:nvSpPr>
        <p:spPr/>
        <p:txBody>
          <a:bodyPr/>
          <a:lstStyle/>
          <a:p>
            <a:fld id="{8DBAF1AE-055C-41EB-9EFC-8CA12B7492FF}" type="slidenum">
              <a:rPr kumimoji="1" lang="ja-JP" altLang="en-US" smtClean="0"/>
              <a:t>‹#›</a:t>
            </a:fld>
            <a:endParaRPr kumimoji="1" lang="ja-JP" altLang="en-US"/>
          </a:p>
        </p:txBody>
      </p:sp>
    </p:spTree>
    <p:extLst>
      <p:ext uri="{BB962C8B-B14F-4D97-AF65-F5344CB8AC3E}">
        <p14:creationId xmlns:p14="http://schemas.microsoft.com/office/powerpoint/2010/main" val="3035841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D6A798-DC7E-43D6-BE97-AD940F94B41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C8A202C-BC76-40A5-8BD6-2AFC5CBC066C}"/>
              </a:ext>
            </a:extLst>
          </p:cNvPr>
          <p:cNvSpPr>
            <a:spLocks noGrp="1"/>
          </p:cNvSpPr>
          <p:nvPr>
            <p:ph type="dt" sz="half" idx="10"/>
          </p:nvPr>
        </p:nvSpPr>
        <p:spPr/>
        <p:txBody>
          <a:bodyPr/>
          <a:lstStyle/>
          <a:p>
            <a:fld id="{39A01EC8-E9D1-44C7-AC98-FE42CE41B54B}" type="datetimeFigureOut">
              <a:rPr kumimoji="1" lang="ja-JP" altLang="en-US" smtClean="0"/>
              <a:t>2020/4/24</a:t>
            </a:fld>
            <a:endParaRPr kumimoji="1" lang="ja-JP" altLang="en-US"/>
          </a:p>
        </p:txBody>
      </p:sp>
      <p:sp>
        <p:nvSpPr>
          <p:cNvPr id="4" name="フッター プレースホルダー 3">
            <a:extLst>
              <a:ext uri="{FF2B5EF4-FFF2-40B4-BE49-F238E27FC236}">
                <a16:creationId xmlns:a16="http://schemas.microsoft.com/office/drawing/2014/main" id="{FAE6CB54-4100-4B00-94DF-3B9296A72AD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ACA6685-39EE-4B3C-B2F1-DB473CA017FD}"/>
              </a:ext>
            </a:extLst>
          </p:cNvPr>
          <p:cNvSpPr>
            <a:spLocks noGrp="1"/>
          </p:cNvSpPr>
          <p:nvPr>
            <p:ph type="sldNum" sz="quarter" idx="12"/>
          </p:nvPr>
        </p:nvSpPr>
        <p:spPr/>
        <p:txBody>
          <a:bodyPr/>
          <a:lstStyle/>
          <a:p>
            <a:fld id="{8DBAF1AE-055C-41EB-9EFC-8CA12B7492FF}" type="slidenum">
              <a:rPr kumimoji="1" lang="ja-JP" altLang="en-US" smtClean="0"/>
              <a:t>‹#›</a:t>
            </a:fld>
            <a:endParaRPr kumimoji="1" lang="ja-JP" altLang="en-US"/>
          </a:p>
        </p:txBody>
      </p:sp>
    </p:spTree>
    <p:extLst>
      <p:ext uri="{BB962C8B-B14F-4D97-AF65-F5344CB8AC3E}">
        <p14:creationId xmlns:p14="http://schemas.microsoft.com/office/powerpoint/2010/main" val="1839512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5C92007-9DEC-4B97-9F49-EFD112B734B6}"/>
              </a:ext>
            </a:extLst>
          </p:cNvPr>
          <p:cNvSpPr>
            <a:spLocks noGrp="1"/>
          </p:cNvSpPr>
          <p:nvPr>
            <p:ph type="dt" sz="half" idx="10"/>
          </p:nvPr>
        </p:nvSpPr>
        <p:spPr/>
        <p:txBody>
          <a:bodyPr/>
          <a:lstStyle/>
          <a:p>
            <a:fld id="{39A01EC8-E9D1-44C7-AC98-FE42CE41B54B}" type="datetimeFigureOut">
              <a:rPr kumimoji="1" lang="ja-JP" altLang="en-US" smtClean="0"/>
              <a:t>2020/4/24</a:t>
            </a:fld>
            <a:endParaRPr kumimoji="1" lang="ja-JP" altLang="en-US"/>
          </a:p>
        </p:txBody>
      </p:sp>
      <p:sp>
        <p:nvSpPr>
          <p:cNvPr id="3" name="フッター プレースホルダー 2">
            <a:extLst>
              <a:ext uri="{FF2B5EF4-FFF2-40B4-BE49-F238E27FC236}">
                <a16:creationId xmlns:a16="http://schemas.microsoft.com/office/drawing/2014/main" id="{816C16E4-6F06-4AC3-A99B-97C6D55B0AF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BD3F389-8693-44D0-ABC5-FB7A2E383CA1}"/>
              </a:ext>
            </a:extLst>
          </p:cNvPr>
          <p:cNvSpPr>
            <a:spLocks noGrp="1"/>
          </p:cNvSpPr>
          <p:nvPr>
            <p:ph type="sldNum" sz="quarter" idx="12"/>
          </p:nvPr>
        </p:nvSpPr>
        <p:spPr/>
        <p:txBody>
          <a:bodyPr/>
          <a:lstStyle/>
          <a:p>
            <a:fld id="{8DBAF1AE-055C-41EB-9EFC-8CA12B7492FF}" type="slidenum">
              <a:rPr kumimoji="1" lang="ja-JP" altLang="en-US" smtClean="0"/>
              <a:t>‹#›</a:t>
            </a:fld>
            <a:endParaRPr kumimoji="1" lang="ja-JP" altLang="en-US"/>
          </a:p>
        </p:txBody>
      </p:sp>
    </p:spTree>
    <p:extLst>
      <p:ext uri="{BB962C8B-B14F-4D97-AF65-F5344CB8AC3E}">
        <p14:creationId xmlns:p14="http://schemas.microsoft.com/office/powerpoint/2010/main" val="310762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784A6B-B52C-40DD-BC08-4E177DAB0E5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60E359B-AAE3-47A8-959B-3749D7E46E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22414C8-85FE-4358-B0E5-C90CD9D204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AA2A4BC-4AF4-4AC9-A246-7B5FA4E6A4C7}"/>
              </a:ext>
            </a:extLst>
          </p:cNvPr>
          <p:cNvSpPr>
            <a:spLocks noGrp="1"/>
          </p:cNvSpPr>
          <p:nvPr>
            <p:ph type="dt" sz="half" idx="10"/>
          </p:nvPr>
        </p:nvSpPr>
        <p:spPr/>
        <p:txBody>
          <a:bodyPr/>
          <a:lstStyle/>
          <a:p>
            <a:fld id="{39A01EC8-E9D1-44C7-AC98-FE42CE41B54B}" type="datetimeFigureOut">
              <a:rPr kumimoji="1" lang="ja-JP" altLang="en-US" smtClean="0"/>
              <a:t>2020/4/24</a:t>
            </a:fld>
            <a:endParaRPr kumimoji="1" lang="ja-JP" altLang="en-US"/>
          </a:p>
        </p:txBody>
      </p:sp>
      <p:sp>
        <p:nvSpPr>
          <p:cNvPr id="6" name="フッター プレースホルダー 5">
            <a:extLst>
              <a:ext uri="{FF2B5EF4-FFF2-40B4-BE49-F238E27FC236}">
                <a16:creationId xmlns:a16="http://schemas.microsoft.com/office/drawing/2014/main" id="{028A3F3E-4C5B-4AB5-8196-78F20C4F318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FC450CC-0A00-466B-9494-E63B3DFED09D}"/>
              </a:ext>
            </a:extLst>
          </p:cNvPr>
          <p:cNvSpPr>
            <a:spLocks noGrp="1"/>
          </p:cNvSpPr>
          <p:nvPr>
            <p:ph type="sldNum" sz="quarter" idx="12"/>
          </p:nvPr>
        </p:nvSpPr>
        <p:spPr/>
        <p:txBody>
          <a:bodyPr/>
          <a:lstStyle/>
          <a:p>
            <a:fld id="{8DBAF1AE-055C-41EB-9EFC-8CA12B7492FF}" type="slidenum">
              <a:rPr kumimoji="1" lang="ja-JP" altLang="en-US" smtClean="0"/>
              <a:t>‹#›</a:t>
            </a:fld>
            <a:endParaRPr kumimoji="1" lang="ja-JP" altLang="en-US"/>
          </a:p>
        </p:txBody>
      </p:sp>
    </p:spTree>
    <p:extLst>
      <p:ext uri="{BB962C8B-B14F-4D97-AF65-F5344CB8AC3E}">
        <p14:creationId xmlns:p14="http://schemas.microsoft.com/office/powerpoint/2010/main" val="3204303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F0E6EE-E2BC-42A0-9F5D-764007D7278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29D2400-C5F0-4454-AAD2-0279A8D59D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5F37333-3343-4867-82B1-C363F92132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3262F1B-A3BE-4267-A584-EA4693A73B08}"/>
              </a:ext>
            </a:extLst>
          </p:cNvPr>
          <p:cNvSpPr>
            <a:spLocks noGrp="1"/>
          </p:cNvSpPr>
          <p:nvPr>
            <p:ph type="dt" sz="half" idx="10"/>
          </p:nvPr>
        </p:nvSpPr>
        <p:spPr/>
        <p:txBody>
          <a:bodyPr/>
          <a:lstStyle/>
          <a:p>
            <a:fld id="{39A01EC8-E9D1-44C7-AC98-FE42CE41B54B}" type="datetimeFigureOut">
              <a:rPr kumimoji="1" lang="ja-JP" altLang="en-US" smtClean="0"/>
              <a:t>2020/4/24</a:t>
            </a:fld>
            <a:endParaRPr kumimoji="1" lang="ja-JP" altLang="en-US"/>
          </a:p>
        </p:txBody>
      </p:sp>
      <p:sp>
        <p:nvSpPr>
          <p:cNvPr id="6" name="フッター プレースホルダー 5">
            <a:extLst>
              <a:ext uri="{FF2B5EF4-FFF2-40B4-BE49-F238E27FC236}">
                <a16:creationId xmlns:a16="http://schemas.microsoft.com/office/drawing/2014/main" id="{042DC7B3-580A-4BB3-9D5C-AA3BC15ED35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D637510-6280-4829-81DB-37B209B88151}"/>
              </a:ext>
            </a:extLst>
          </p:cNvPr>
          <p:cNvSpPr>
            <a:spLocks noGrp="1"/>
          </p:cNvSpPr>
          <p:nvPr>
            <p:ph type="sldNum" sz="quarter" idx="12"/>
          </p:nvPr>
        </p:nvSpPr>
        <p:spPr/>
        <p:txBody>
          <a:bodyPr/>
          <a:lstStyle/>
          <a:p>
            <a:fld id="{8DBAF1AE-055C-41EB-9EFC-8CA12B7492FF}" type="slidenum">
              <a:rPr kumimoji="1" lang="ja-JP" altLang="en-US" smtClean="0"/>
              <a:t>‹#›</a:t>
            </a:fld>
            <a:endParaRPr kumimoji="1" lang="ja-JP" altLang="en-US"/>
          </a:p>
        </p:txBody>
      </p:sp>
    </p:spTree>
    <p:extLst>
      <p:ext uri="{BB962C8B-B14F-4D97-AF65-F5344CB8AC3E}">
        <p14:creationId xmlns:p14="http://schemas.microsoft.com/office/powerpoint/2010/main" val="4161868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D80C50A-674C-4227-9CB3-95E18A6436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C846044-A056-4A70-BB11-5EECB13AA1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6965638-B498-443A-8FAD-EB142FAD62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01EC8-E9D1-44C7-AC98-FE42CE41B54B}" type="datetimeFigureOut">
              <a:rPr kumimoji="1" lang="ja-JP" altLang="en-US" smtClean="0"/>
              <a:t>2020/4/24</a:t>
            </a:fld>
            <a:endParaRPr kumimoji="1" lang="ja-JP" altLang="en-US"/>
          </a:p>
        </p:txBody>
      </p:sp>
      <p:sp>
        <p:nvSpPr>
          <p:cNvPr id="5" name="フッター プレースホルダー 4">
            <a:extLst>
              <a:ext uri="{FF2B5EF4-FFF2-40B4-BE49-F238E27FC236}">
                <a16:creationId xmlns:a16="http://schemas.microsoft.com/office/drawing/2014/main" id="{C280DE6E-5B51-4DE3-A612-989D9A9A4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3F82102-DB6E-40C1-94FE-32E742ADD6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AF1AE-055C-41EB-9EFC-8CA12B7492FF}" type="slidenum">
              <a:rPr kumimoji="1" lang="ja-JP" altLang="en-US" smtClean="0"/>
              <a:t>‹#›</a:t>
            </a:fld>
            <a:endParaRPr kumimoji="1" lang="ja-JP" altLang="en-US"/>
          </a:p>
        </p:txBody>
      </p:sp>
    </p:spTree>
    <p:extLst>
      <p:ext uri="{BB962C8B-B14F-4D97-AF65-F5344CB8AC3E}">
        <p14:creationId xmlns:p14="http://schemas.microsoft.com/office/powerpoint/2010/main" val="3960926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hlw.go.jp/stf/seisakunitsuite/bunya/koyouchouseijoseikin_20200410_forms.htm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hlw.go.jp/stf/seisakunitsuite/bunya/koyouchouseijoseikin_20200410_forms.htm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mhlw.go.jp/bunya/roudoukijun/roudoujouken0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mhlw.go.jp/stf/seisakunitsuite/bunya/koyouchouseijoseikin_20200410_forms.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mhlw.go.jp/stf/seisakunitsuite/bunya/koyouchouseijoseikin_20200410_forms.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mhlw.go.jp/stf/seisakunitsuite/bunya/koyouchouseijoseikin_20200410_forms.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mhlw.go.jp/stf/seisakunitsuite/bunya/koyouchouseijoseikin_20200410_forms.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mhlw.go.jp/stf/seisakunitsuite/bunya/koyouchouseijoseikin_20200410_forms.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mhlw.go.jp/stf/seisakunitsuite/bunya/koyouchouseijoseikin_20200410_forms.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mhlw.go.jp/stf/seisakunitsuite/bunya/koyouchouseijoseikin_20200410_forms.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soumu.go.jp/toukei_toukatsu/index/seido/sangyo/02toukatsu01_03000044.html"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mhlw.go.jp/stf/seisakunitsuite/bunya/koyouchouseijoseikin_20200410_forms.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mhlw.go.jp/stf/seisakunitsuite/bunya/koyouchouseijoseikin_20200410_form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mhlw.go.jp/stf/seisakunitsuite/bunya/koyouchouseijoseikin_20200410_forms.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soumu.go.jp/toukei_toukatsu/index/seido/sangyo/02toukatsu01_03000044.html"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221E42-4091-44F8-998D-6DBE1D1E8D2D}"/>
              </a:ext>
            </a:extLst>
          </p:cNvPr>
          <p:cNvSpPr>
            <a:spLocks noGrp="1"/>
          </p:cNvSpPr>
          <p:nvPr>
            <p:ph type="ctrTitle"/>
          </p:nvPr>
        </p:nvSpPr>
        <p:spPr>
          <a:xfrm>
            <a:off x="1524000" y="1122363"/>
            <a:ext cx="9144000" cy="1935157"/>
          </a:xfrm>
        </p:spPr>
        <p:txBody>
          <a:bodyPr>
            <a:normAutofit/>
          </a:bodyPr>
          <a:lstStyle/>
          <a:p>
            <a:r>
              <a:rPr kumimoji="1" lang="ja-JP" altLang="en-US" sz="5400" dirty="0"/>
              <a:t>雇用調整助成金書類作成講座</a:t>
            </a:r>
          </a:p>
        </p:txBody>
      </p:sp>
      <p:sp>
        <p:nvSpPr>
          <p:cNvPr id="3" name="字幕 2">
            <a:extLst>
              <a:ext uri="{FF2B5EF4-FFF2-40B4-BE49-F238E27FC236}">
                <a16:creationId xmlns:a16="http://schemas.microsoft.com/office/drawing/2014/main" id="{BEA438C2-B57A-4969-9564-129DE8984655}"/>
              </a:ext>
            </a:extLst>
          </p:cNvPr>
          <p:cNvSpPr>
            <a:spLocks noGrp="1"/>
          </p:cNvSpPr>
          <p:nvPr>
            <p:ph type="subTitle" idx="1"/>
          </p:nvPr>
        </p:nvSpPr>
        <p:spPr/>
        <p:txBody>
          <a:bodyPr/>
          <a:lstStyle/>
          <a:p>
            <a:r>
              <a:rPr kumimoji="1" lang="ja-JP" altLang="en-US" dirty="0"/>
              <a:t>東京中小企業家同友会</a:t>
            </a:r>
            <a:endParaRPr kumimoji="1" lang="en-US" altLang="ja-JP" dirty="0"/>
          </a:p>
          <a:p>
            <a:r>
              <a:rPr lang="ja-JP" altLang="en-US" dirty="0"/>
              <a:t>江戸川支部　レイバーセクション　所長</a:t>
            </a:r>
            <a:endParaRPr lang="en-US" altLang="ja-JP" dirty="0"/>
          </a:p>
          <a:p>
            <a:r>
              <a:rPr lang="ja-JP" altLang="en-US" dirty="0"/>
              <a:t>藤浦　隆英</a:t>
            </a:r>
            <a:endParaRPr kumimoji="1" lang="ja-JP" altLang="en-US" dirty="0"/>
          </a:p>
        </p:txBody>
      </p:sp>
      <p:sp>
        <p:nvSpPr>
          <p:cNvPr id="4" name="正方形/長方形 3">
            <a:extLst>
              <a:ext uri="{FF2B5EF4-FFF2-40B4-BE49-F238E27FC236}">
                <a16:creationId xmlns:a16="http://schemas.microsoft.com/office/drawing/2014/main" id="{F12DF5B5-6569-4D52-B7A5-AEE2E82A67F5}"/>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5" name="直線コネクタ 4">
            <a:extLst>
              <a:ext uri="{FF2B5EF4-FFF2-40B4-BE49-F238E27FC236}">
                <a16:creationId xmlns:a16="http://schemas.microsoft.com/office/drawing/2014/main" id="{73BCE98B-54E5-41D5-BB0D-91FB0B86FD79}"/>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637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1800493" cy="369332"/>
          </a:xfrm>
          <a:prstGeom prst="rect">
            <a:avLst/>
          </a:prstGeom>
          <a:noFill/>
        </p:spPr>
        <p:txBody>
          <a:bodyPr wrap="none" rtlCol="0">
            <a:spAutoFit/>
          </a:bodyPr>
          <a:lstStyle/>
          <a:p>
            <a:r>
              <a:rPr lang="ja-JP" altLang="en-US" b="1" dirty="0">
                <a:solidFill>
                  <a:schemeClr val="accent1"/>
                </a:solidFill>
              </a:rPr>
              <a:t>休業の取らせ方</a:t>
            </a:r>
            <a:endParaRPr kumimoji="1" lang="ja-JP" altLang="en-US" b="1" dirty="0">
              <a:solidFill>
                <a:schemeClr val="accent1"/>
              </a:solidFill>
            </a:endParaRPr>
          </a:p>
        </p:txBody>
      </p:sp>
      <p:graphicFrame>
        <p:nvGraphicFramePr>
          <p:cNvPr id="9" name="表 11">
            <a:extLst>
              <a:ext uri="{FF2B5EF4-FFF2-40B4-BE49-F238E27FC236}">
                <a16:creationId xmlns:a16="http://schemas.microsoft.com/office/drawing/2014/main" id="{D9937488-01C9-429D-94FD-67493A6EC8AA}"/>
              </a:ext>
            </a:extLst>
          </p:cNvPr>
          <p:cNvGraphicFramePr>
            <a:graphicFrameLocks noGrp="1"/>
          </p:cNvGraphicFramePr>
          <p:nvPr>
            <p:extLst>
              <p:ext uri="{D42A27DB-BD31-4B8C-83A1-F6EECF244321}">
                <p14:modId xmlns:p14="http://schemas.microsoft.com/office/powerpoint/2010/main" val="2818892146"/>
              </p:ext>
            </p:extLst>
          </p:nvPr>
        </p:nvGraphicFramePr>
        <p:xfrm>
          <a:off x="785307" y="1139686"/>
          <a:ext cx="6266124" cy="4081559"/>
        </p:xfrm>
        <a:graphic>
          <a:graphicData uri="http://schemas.openxmlformats.org/drawingml/2006/table">
            <a:tbl>
              <a:tblPr firstRow="1" bandRow="1">
                <a:tableStyleId>{5C22544A-7EE6-4342-B048-85BDC9FD1C3A}</a:tableStyleId>
              </a:tblPr>
              <a:tblGrid>
                <a:gridCol w="6266124">
                  <a:extLst>
                    <a:ext uri="{9D8B030D-6E8A-4147-A177-3AD203B41FA5}">
                      <a16:colId xmlns:a16="http://schemas.microsoft.com/office/drawing/2014/main" val="2090591949"/>
                    </a:ext>
                  </a:extLst>
                </a:gridCol>
              </a:tblGrid>
              <a:tr h="591133">
                <a:tc>
                  <a:txBody>
                    <a:bodyPr/>
                    <a:lstStyle/>
                    <a:p>
                      <a:pPr algn="ctr"/>
                      <a:r>
                        <a:rPr kumimoji="1" lang="ja-JP" altLang="en-US" dirty="0"/>
                        <a:t>雇用調整助成金の対象になる休業とは</a:t>
                      </a:r>
                    </a:p>
                  </a:txBody>
                  <a:tcPr anchor="ctr">
                    <a:lnB w="38100" cmpd="sng">
                      <a:noFill/>
                    </a:lnB>
                  </a:tcPr>
                </a:tc>
                <a:extLst>
                  <a:ext uri="{0D108BD9-81ED-4DB2-BD59-A6C34878D82A}">
                    <a16:rowId xmlns:a16="http://schemas.microsoft.com/office/drawing/2014/main" val="2043127388"/>
                  </a:ext>
                </a:extLst>
              </a:tr>
              <a:tr h="591133">
                <a:tc>
                  <a:txBody>
                    <a:bodyPr/>
                    <a:lstStyle/>
                    <a:p>
                      <a:pPr marL="285750" indent="-285750">
                        <a:lnSpc>
                          <a:spcPct val="150000"/>
                        </a:lnSpc>
                        <a:buFont typeface="Arial" panose="020B0604020202020204" pitchFamily="34" charset="0"/>
                        <a:buChar char="•"/>
                      </a:pPr>
                      <a:r>
                        <a:rPr kumimoji="1" lang="ja-JP" altLang="en-US" dirty="0"/>
                        <a:t>労使間の協定によるものであること</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466508"/>
                  </a:ext>
                </a:extLst>
              </a:tr>
              <a:tr h="591133">
                <a:tc>
                  <a:txBody>
                    <a:bodyPr/>
                    <a:lstStyle/>
                    <a:p>
                      <a:pPr marL="285750" indent="-285750">
                        <a:lnSpc>
                          <a:spcPct val="150000"/>
                        </a:lnSpc>
                        <a:buFont typeface="Arial" panose="020B0604020202020204" pitchFamily="34" charset="0"/>
                        <a:buChar char="•"/>
                      </a:pPr>
                      <a:r>
                        <a:rPr kumimoji="1" lang="ja-JP" altLang="en-US" dirty="0"/>
                        <a:t>判定対象期間の延べ日数が、総所定労働日数の</a:t>
                      </a:r>
                      <a:r>
                        <a:rPr kumimoji="1" lang="en-US" altLang="ja-JP" dirty="0"/>
                        <a:t>1/40</a:t>
                      </a:r>
                      <a:r>
                        <a:rPr kumimoji="1" lang="ja-JP" altLang="en-US" dirty="0"/>
                        <a:t>以上であること</a:t>
                      </a:r>
                      <a:endParaRPr kumimoji="1" lang="en-US" altLang="ja-JP"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6158013"/>
                  </a:ext>
                </a:extLst>
              </a:tr>
              <a:tr h="591133">
                <a:tc>
                  <a:txBody>
                    <a:bodyPr/>
                    <a:lstStyle/>
                    <a:p>
                      <a:pPr marL="285750" indent="-285750">
                        <a:lnSpc>
                          <a:spcPct val="150000"/>
                        </a:lnSpc>
                        <a:buFont typeface="Arial" panose="020B0604020202020204" pitchFamily="34" charset="0"/>
                        <a:buChar char="•"/>
                      </a:pPr>
                      <a:r>
                        <a:rPr kumimoji="1" lang="ja-JP" altLang="en-US" dirty="0"/>
                        <a:t>休業手当が平均賃金の</a:t>
                      </a:r>
                      <a:r>
                        <a:rPr kumimoji="1" lang="en-US" altLang="ja-JP" dirty="0"/>
                        <a:t>6</a:t>
                      </a:r>
                      <a:r>
                        <a:rPr kumimoji="1" lang="ja-JP" altLang="en-US" dirty="0"/>
                        <a:t>割以上支払われていること</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9745996"/>
                  </a:ext>
                </a:extLst>
              </a:tr>
              <a:tr h="841108">
                <a:tc>
                  <a:txBody>
                    <a:bodyPr/>
                    <a:lstStyle/>
                    <a:p>
                      <a:pPr marL="285750" indent="-285750">
                        <a:lnSpc>
                          <a:spcPct val="150000"/>
                        </a:lnSpc>
                        <a:buFont typeface="Arial" panose="020B0604020202020204" pitchFamily="34" charset="0"/>
                        <a:buChar char="•"/>
                      </a:pPr>
                      <a:r>
                        <a:rPr kumimoji="1" lang="ja-JP" altLang="en-US" b="1" dirty="0"/>
                        <a:t>所定労働日の所定労働時間内に行われていること</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393561"/>
                  </a:ext>
                </a:extLst>
              </a:tr>
              <a:tr h="591133">
                <a:tc>
                  <a:txBody>
                    <a:bodyPr/>
                    <a:lstStyle/>
                    <a:p>
                      <a:pPr marL="285750" indent="-285750">
                        <a:lnSpc>
                          <a:spcPct val="150000"/>
                        </a:lnSpc>
                        <a:buFont typeface="Arial" panose="020B0604020202020204" pitchFamily="34" charset="0"/>
                        <a:buChar char="•"/>
                      </a:pPr>
                      <a:r>
                        <a:rPr kumimoji="1" lang="ja-JP" altLang="en-US" b="1" dirty="0"/>
                        <a:t>丸一日または、短時間休業の要件を満たしていること</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1517694"/>
                  </a:ext>
                </a:extLst>
              </a:tr>
            </a:tbl>
          </a:graphicData>
        </a:graphic>
      </p:graphicFrame>
      <p:sp>
        <p:nvSpPr>
          <p:cNvPr id="3" name="テキスト ボックス 2">
            <a:extLst>
              <a:ext uri="{FF2B5EF4-FFF2-40B4-BE49-F238E27FC236}">
                <a16:creationId xmlns:a16="http://schemas.microsoft.com/office/drawing/2014/main" id="{7DA23DD3-4129-4EF0-9D75-AD6256D2CB37}"/>
              </a:ext>
            </a:extLst>
          </p:cNvPr>
          <p:cNvSpPr txBox="1"/>
          <p:nvPr/>
        </p:nvSpPr>
        <p:spPr>
          <a:xfrm>
            <a:off x="7543800" y="1321689"/>
            <a:ext cx="3877985" cy="1200329"/>
          </a:xfrm>
          <a:prstGeom prst="rect">
            <a:avLst/>
          </a:prstGeom>
          <a:noFill/>
        </p:spPr>
        <p:txBody>
          <a:bodyPr wrap="none" rtlCol="0">
            <a:spAutoFit/>
          </a:bodyPr>
          <a:lstStyle/>
          <a:p>
            <a:r>
              <a:rPr kumimoji="1" lang="ja-JP" altLang="en-US" sz="2400" b="1" dirty="0"/>
              <a:t>丸一日の休業は交代でも可</a:t>
            </a:r>
            <a:endParaRPr kumimoji="1" lang="en-US" altLang="ja-JP" sz="2400" b="1" dirty="0"/>
          </a:p>
          <a:p>
            <a:endParaRPr lang="en-US" altLang="ja-JP" sz="2400" b="1" dirty="0"/>
          </a:p>
          <a:p>
            <a:r>
              <a:rPr kumimoji="1" lang="ja-JP" altLang="en-US" sz="2400" b="1" dirty="0"/>
              <a:t>短時間休業の要件とは</a:t>
            </a:r>
          </a:p>
        </p:txBody>
      </p:sp>
      <p:sp>
        <p:nvSpPr>
          <p:cNvPr id="14" name="正方形/長方形 13">
            <a:extLst>
              <a:ext uri="{FF2B5EF4-FFF2-40B4-BE49-F238E27FC236}">
                <a16:creationId xmlns:a16="http://schemas.microsoft.com/office/drawing/2014/main" id="{B1FB6855-DF8C-493A-963B-AD0829CAEC51}"/>
              </a:ext>
            </a:extLst>
          </p:cNvPr>
          <p:cNvSpPr/>
          <p:nvPr/>
        </p:nvSpPr>
        <p:spPr>
          <a:xfrm>
            <a:off x="7350369" y="1139686"/>
            <a:ext cx="4449724" cy="4396614"/>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9123242E-F6D6-4A8A-B7B8-2F2F548B7FA7}"/>
              </a:ext>
            </a:extLst>
          </p:cNvPr>
          <p:cNvSpPr txBox="1"/>
          <p:nvPr/>
        </p:nvSpPr>
        <p:spPr>
          <a:xfrm>
            <a:off x="7455488" y="2756775"/>
            <a:ext cx="4397358" cy="2546466"/>
          </a:xfrm>
          <a:prstGeom prst="rect">
            <a:avLst/>
          </a:prstGeom>
          <a:noFill/>
        </p:spPr>
        <p:txBody>
          <a:bodyPr wrap="none" rtlCol="0">
            <a:spAutoFit/>
          </a:bodyPr>
          <a:lstStyle/>
          <a:p>
            <a:pPr>
              <a:lnSpc>
                <a:spcPct val="150000"/>
              </a:lnSpc>
            </a:pPr>
            <a:r>
              <a:rPr lang="ja-JP" altLang="en-US" dirty="0"/>
              <a:t>特例により</a:t>
            </a:r>
            <a:endParaRPr lang="en-US" altLang="ja-JP" dirty="0"/>
          </a:p>
          <a:p>
            <a:pPr marL="285750" indent="-285750">
              <a:lnSpc>
                <a:spcPct val="150000"/>
              </a:lnSpc>
              <a:buFont typeface="Arial" panose="020B0604020202020204" pitchFamily="34" charset="0"/>
              <a:buChar char="•"/>
            </a:pPr>
            <a:r>
              <a:rPr lang="ja-JP" altLang="en-US" dirty="0"/>
              <a:t>部署・部門・店舗・職種・勤務体制等</a:t>
            </a:r>
            <a:endParaRPr lang="en-US" altLang="ja-JP" dirty="0"/>
          </a:p>
          <a:p>
            <a:pPr>
              <a:lnSpc>
                <a:spcPct val="150000"/>
              </a:lnSpc>
            </a:pPr>
            <a:r>
              <a:rPr lang="ja-JP" altLang="en-US" dirty="0"/>
              <a:t>　ごとに、一斉に行われること。</a:t>
            </a:r>
            <a:endParaRPr lang="en-US" altLang="ja-JP" dirty="0"/>
          </a:p>
          <a:p>
            <a:pPr marL="285750" indent="-285750">
              <a:lnSpc>
                <a:spcPct val="150000"/>
              </a:lnSpc>
              <a:buFont typeface="Arial" panose="020B0604020202020204" pitchFamily="34" charset="0"/>
              <a:buChar char="•"/>
            </a:pPr>
            <a:r>
              <a:rPr lang="en-US" altLang="ja-JP" dirty="0"/>
              <a:t>1</a:t>
            </a:r>
            <a:r>
              <a:rPr lang="ja-JP" altLang="en-US" dirty="0"/>
              <a:t>時間単位で取得すること</a:t>
            </a:r>
            <a:endParaRPr lang="en-US" altLang="ja-JP" dirty="0"/>
          </a:p>
          <a:p>
            <a:pPr marL="285750" indent="-285750">
              <a:lnSpc>
                <a:spcPct val="150000"/>
              </a:lnSpc>
              <a:buFont typeface="Arial" panose="020B0604020202020204" pitchFamily="34" charset="0"/>
              <a:buChar char="•"/>
            </a:pPr>
            <a:r>
              <a:rPr lang="ja-JP" altLang="en-US" dirty="0"/>
              <a:t>常時配置が必要な者を除いて短時間</a:t>
            </a:r>
            <a:endParaRPr lang="en-US" altLang="ja-JP" dirty="0"/>
          </a:p>
          <a:p>
            <a:pPr>
              <a:lnSpc>
                <a:spcPct val="150000"/>
              </a:lnSpc>
            </a:pPr>
            <a:r>
              <a:rPr lang="ja-JP" altLang="en-US" dirty="0"/>
              <a:t>　休業をすることも可能</a:t>
            </a:r>
            <a:endParaRPr lang="en-US" altLang="ja-JP" dirty="0"/>
          </a:p>
        </p:txBody>
      </p:sp>
    </p:spTree>
    <p:extLst>
      <p:ext uri="{BB962C8B-B14F-4D97-AF65-F5344CB8AC3E}">
        <p14:creationId xmlns:p14="http://schemas.microsoft.com/office/powerpoint/2010/main" val="1231333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3647152" cy="369332"/>
          </a:xfrm>
          <a:prstGeom prst="rect">
            <a:avLst/>
          </a:prstGeom>
          <a:noFill/>
        </p:spPr>
        <p:txBody>
          <a:bodyPr wrap="none" rtlCol="0">
            <a:spAutoFit/>
          </a:bodyPr>
          <a:lstStyle/>
          <a:p>
            <a:r>
              <a:rPr kumimoji="1" lang="ja-JP" altLang="en-US" b="1" dirty="0">
                <a:solidFill>
                  <a:schemeClr val="accent1"/>
                </a:solidFill>
              </a:rPr>
              <a:t>雇用調整助成金の対象労働者とは</a:t>
            </a:r>
          </a:p>
        </p:txBody>
      </p:sp>
      <p:graphicFrame>
        <p:nvGraphicFramePr>
          <p:cNvPr id="12" name="表 15">
            <a:extLst>
              <a:ext uri="{FF2B5EF4-FFF2-40B4-BE49-F238E27FC236}">
                <a16:creationId xmlns:a16="http://schemas.microsoft.com/office/drawing/2014/main" id="{AE9F1707-F46F-4BE9-AC94-B16FCBE5741D}"/>
              </a:ext>
            </a:extLst>
          </p:cNvPr>
          <p:cNvGraphicFramePr>
            <a:graphicFrameLocks noGrp="1"/>
          </p:cNvGraphicFramePr>
          <p:nvPr>
            <p:extLst>
              <p:ext uri="{D42A27DB-BD31-4B8C-83A1-F6EECF244321}">
                <p14:modId xmlns:p14="http://schemas.microsoft.com/office/powerpoint/2010/main" val="2886952893"/>
              </p:ext>
            </p:extLst>
          </p:nvPr>
        </p:nvGraphicFramePr>
        <p:xfrm>
          <a:off x="1044646" y="2321168"/>
          <a:ext cx="10102707" cy="4182052"/>
        </p:xfrm>
        <a:graphic>
          <a:graphicData uri="http://schemas.openxmlformats.org/drawingml/2006/table">
            <a:tbl>
              <a:tblPr firstRow="1" bandRow="1">
                <a:tableStyleId>{5C22544A-7EE6-4342-B048-85BDC9FD1C3A}</a:tableStyleId>
              </a:tblPr>
              <a:tblGrid>
                <a:gridCol w="4770000">
                  <a:extLst>
                    <a:ext uri="{9D8B030D-6E8A-4147-A177-3AD203B41FA5}">
                      <a16:colId xmlns:a16="http://schemas.microsoft.com/office/drawing/2014/main" val="1223157304"/>
                    </a:ext>
                  </a:extLst>
                </a:gridCol>
                <a:gridCol w="562707">
                  <a:extLst>
                    <a:ext uri="{9D8B030D-6E8A-4147-A177-3AD203B41FA5}">
                      <a16:colId xmlns:a16="http://schemas.microsoft.com/office/drawing/2014/main" val="897625993"/>
                    </a:ext>
                  </a:extLst>
                </a:gridCol>
                <a:gridCol w="4770000">
                  <a:extLst>
                    <a:ext uri="{9D8B030D-6E8A-4147-A177-3AD203B41FA5}">
                      <a16:colId xmlns:a16="http://schemas.microsoft.com/office/drawing/2014/main" val="2205002991"/>
                    </a:ext>
                  </a:extLst>
                </a:gridCol>
              </a:tblGrid>
              <a:tr h="476573">
                <a:tc>
                  <a:txBody>
                    <a:bodyPr/>
                    <a:lstStyle/>
                    <a:p>
                      <a:pPr algn="ctr"/>
                      <a:r>
                        <a:rPr kumimoji="1" lang="ja-JP" altLang="en-US" dirty="0"/>
                        <a:t>雇用調整助成金</a:t>
                      </a:r>
                    </a:p>
                  </a:txBody>
                  <a:tcPr anchor="ctr"/>
                </a:tc>
                <a:tc>
                  <a:txBody>
                    <a:bodyPr/>
                    <a:lstStyle/>
                    <a:p>
                      <a:pPr algn="ctr"/>
                      <a:endParaRPr kumimoji="1" lang="ja-JP" altLang="en-US" dirty="0"/>
                    </a:p>
                  </a:txBody>
                  <a:tcPr anchor="ctr">
                    <a:solidFill>
                      <a:schemeClr val="bg1"/>
                    </a:solidFill>
                  </a:tcPr>
                </a:tc>
                <a:tc>
                  <a:txBody>
                    <a:bodyPr/>
                    <a:lstStyle/>
                    <a:p>
                      <a:pPr algn="ctr"/>
                      <a:r>
                        <a:rPr kumimoji="1" lang="ja-JP" altLang="en-US" dirty="0"/>
                        <a:t>緊急雇用安定助成金</a:t>
                      </a:r>
                    </a:p>
                  </a:txBody>
                  <a:tcPr anchor="ctr"/>
                </a:tc>
                <a:extLst>
                  <a:ext uri="{0D108BD9-81ED-4DB2-BD59-A6C34878D82A}">
                    <a16:rowId xmlns:a16="http://schemas.microsoft.com/office/drawing/2014/main" val="3564427818"/>
                  </a:ext>
                </a:extLst>
              </a:tr>
              <a:tr h="807105">
                <a:tc>
                  <a:txBody>
                    <a:bodyPr/>
                    <a:lstStyle/>
                    <a:p>
                      <a:pPr marL="0" indent="0" algn="ctr">
                        <a:buFont typeface="Arial" panose="020B0604020202020204" pitchFamily="34" charset="0"/>
                        <a:buNone/>
                      </a:pPr>
                      <a:r>
                        <a:rPr kumimoji="1" lang="ja-JP" altLang="en-US" sz="2000" b="1" dirty="0"/>
                        <a:t>事業所の雇用保険被保険者</a:t>
                      </a:r>
                    </a:p>
                  </a:txBody>
                  <a:tcPr anchor="ctr"/>
                </a:tc>
                <a:tc>
                  <a:txBody>
                    <a:bodyPr/>
                    <a:lstStyle/>
                    <a:p>
                      <a:pPr algn="ctr"/>
                      <a:endParaRPr kumimoji="1" lang="ja-JP" altLang="en-US" sz="2000" b="1" dirty="0"/>
                    </a:p>
                  </a:txBody>
                  <a:tcPr anchor="ctr">
                    <a:solidFill>
                      <a:schemeClr val="bg1"/>
                    </a:solidFill>
                  </a:tcPr>
                </a:tc>
                <a:tc>
                  <a:txBody>
                    <a:bodyPr/>
                    <a:lstStyle/>
                    <a:p>
                      <a:pPr algn="ctr">
                        <a:lnSpc>
                          <a:spcPct val="150000"/>
                        </a:lnSpc>
                      </a:pPr>
                      <a:r>
                        <a:rPr kumimoji="1" lang="ja-JP" altLang="en-US" sz="2000" b="1" dirty="0"/>
                        <a:t>事業所に雇用されている労働者で、</a:t>
                      </a:r>
                      <a:endParaRPr kumimoji="1" lang="en-US" altLang="ja-JP" sz="2000" b="1" dirty="0"/>
                    </a:p>
                    <a:p>
                      <a:pPr algn="ctr">
                        <a:lnSpc>
                          <a:spcPct val="150000"/>
                        </a:lnSpc>
                      </a:pPr>
                      <a:r>
                        <a:rPr kumimoji="1" lang="ja-JP" altLang="en-US" sz="2000" b="1" dirty="0"/>
                        <a:t>雇用保険の被保険者でない者</a:t>
                      </a:r>
                    </a:p>
                  </a:txBody>
                  <a:tcPr anchor="ctr"/>
                </a:tc>
                <a:extLst>
                  <a:ext uri="{0D108BD9-81ED-4DB2-BD59-A6C34878D82A}">
                    <a16:rowId xmlns:a16="http://schemas.microsoft.com/office/drawing/2014/main" val="4289744652"/>
                  </a:ext>
                </a:extLst>
              </a:tr>
              <a:tr h="2743200">
                <a:tc>
                  <a:txBody>
                    <a:bodyPr/>
                    <a:lstStyle/>
                    <a:p>
                      <a:pPr marL="0" indent="0">
                        <a:lnSpc>
                          <a:spcPct val="150000"/>
                        </a:lnSpc>
                        <a:buFont typeface="Arial" panose="020B0604020202020204" pitchFamily="34" charset="0"/>
                        <a:buNone/>
                      </a:pPr>
                      <a:r>
                        <a:rPr kumimoji="1" lang="ja-JP" altLang="en-US" sz="1800" dirty="0"/>
                        <a:t>ただし、次の人を除く</a:t>
                      </a:r>
                      <a:endParaRPr kumimoji="1" lang="en-US" altLang="ja-JP" sz="1800" dirty="0"/>
                    </a:p>
                    <a:p>
                      <a:pPr marL="285750" indent="-285750">
                        <a:lnSpc>
                          <a:spcPct val="150000"/>
                        </a:lnSpc>
                        <a:buFont typeface="Arial" panose="020B0604020202020204" pitchFamily="34" charset="0"/>
                        <a:buChar char="•"/>
                      </a:pPr>
                      <a:r>
                        <a:rPr kumimoji="1" lang="ja-JP" altLang="en-US" sz="1800" dirty="0"/>
                        <a:t>解雇を予告された人</a:t>
                      </a:r>
                      <a:endParaRPr kumimoji="1" lang="en-US" altLang="ja-JP" sz="1800" dirty="0"/>
                    </a:p>
                    <a:p>
                      <a:pPr marL="285750" indent="-285750">
                        <a:lnSpc>
                          <a:spcPct val="150000"/>
                        </a:lnSpc>
                        <a:buFont typeface="Arial" panose="020B0604020202020204" pitchFamily="34" charset="0"/>
                        <a:buChar char="•"/>
                      </a:pPr>
                      <a:r>
                        <a:rPr kumimoji="1" lang="ja-JP" altLang="en-US" sz="1800" dirty="0"/>
                        <a:t>退職願を提出した人</a:t>
                      </a:r>
                      <a:endParaRPr kumimoji="1" lang="en-US" altLang="ja-JP" sz="1800" dirty="0"/>
                    </a:p>
                    <a:p>
                      <a:pPr marL="285750" indent="-285750">
                        <a:lnSpc>
                          <a:spcPct val="150000"/>
                        </a:lnSpc>
                        <a:buFont typeface="Arial" panose="020B0604020202020204" pitchFamily="34" charset="0"/>
                        <a:buChar char="•"/>
                      </a:pPr>
                      <a:r>
                        <a:rPr kumimoji="1" lang="ja-JP" altLang="en-US" sz="1800" dirty="0"/>
                        <a:t>勧奨退職に応じた人</a:t>
                      </a:r>
                      <a:endParaRPr kumimoji="1" lang="en-US" altLang="ja-JP" sz="1800" dirty="0"/>
                    </a:p>
                    <a:p>
                      <a:pPr marL="285750" indent="-285750">
                        <a:lnSpc>
                          <a:spcPct val="150000"/>
                        </a:lnSpc>
                        <a:buFont typeface="Arial" panose="020B0604020202020204" pitchFamily="34" charset="0"/>
                        <a:buChar char="•"/>
                      </a:pPr>
                      <a:r>
                        <a:rPr kumimoji="1" lang="ja-JP" altLang="en-US" sz="1800" dirty="0"/>
                        <a:t>日雇労働被保険者</a:t>
                      </a:r>
                      <a:endParaRPr kumimoji="1" lang="en-US" altLang="ja-JP" sz="1800" dirty="0"/>
                    </a:p>
                    <a:p>
                      <a:pPr marL="0" indent="0">
                        <a:lnSpc>
                          <a:spcPct val="150000"/>
                        </a:lnSpc>
                        <a:buFont typeface="Arial" panose="020B0604020202020204" pitchFamily="34" charset="0"/>
                        <a:buNone/>
                      </a:pPr>
                      <a:r>
                        <a:rPr kumimoji="1" lang="ja-JP" altLang="en-US" sz="1800" dirty="0"/>
                        <a:t>つまり、</a:t>
                      </a:r>
                      <a:r>
                        <a:rPr kumimoji="1" lang="ja-JP" altLang="en-US" sz="1800" b="1" dirty="0"/>
                        <a:t>退職予定の人はもらえない</a:t>
                      </a:r>
                      <a:endParaRPr kumimoji="1" lang="en-US" altLang="ja-JP" sz="1800" b="1" dirty="0"/>
                    </a:p>
                  </a:txBody>
                  <a:tcPr anchor="ctr"/>
                </a:tc>
                <a:tc>
                  <a:txBody>
                    <a:bodyPr/>
                    <a:lstStyle/>
                    <a:p>
                      <a:endParaRPr kumimoji="1" lang="ja-JP" altLang="en-US" dirty="0"/>
                    </a:p>
                  </a:txBody>
                  <a:tcPr>
                    <a:solidFill>
                      <a:schemeClr val="bg1"/>
                    </a:solidFill>
                  </a:tcPr>
                </a:tc>
                <a:tc>
                  <a:txBody>
                    <a:bodyPr/>
                    <a:lstStyle/>
                    <a:p>
                      <a:pPr marL="0" indent="0">
                        <a:lnSpc>
                          <a:spcPct val="150000"/>
                        </a:lnSpc>
                        <a:buFont typeface="Arial" panose="020B0604020202020204" pitchFamily="34" charset="0"/>
                        <a:buNone/>
                      </a:pPr>
                      <a:r>
                        <a:rPr kumimoji="1" lang="ja-JP" altLang="en-US" sz="1800" dirty="0"/>
                        <a:t>ただし、次の人を除く</a:t>
                      </a:r>
                      <a:endParaRPr kumimoji="1" lang="en-US" altLang="ja-JP" sz="1800" dirty="0"/>
                    </a:p>
                    <a:p>
                      <a:pPr marL="285750" indent="-285750">
                        <a:lnSpc>
                          <a:spcPct val="150000"/>
                        </a:lnSpc>
                        <a:buFont typeface="Arial" panose="020B0604020202020204" pitchFamily="34" charset="0"/>
                        <a:buChar char="•"/>
                      </a:pPr>
                      <a:r>
                        <a:rPr kumimoji="1" lang="ja-JP" altLang="en-US" sz="1800" dirty="0"/>
                        <a:t>雇用関係が確認できない人</a:t>
                      </a:r>
                      <a:endParaRPr kumimoji="1" lang="en-US" altLang="ja-JP" sz="1800" dirty="0"/>
                    </a:p>
                    <a:p>
                      <a:pPr marL="285750" indent="-285750">
                        <a:lnSpc>
                          <a:spcPct val="150000"/>
                        </a:lnSpc>
                        <a:buFont typeface="Arial" panose="020B0604020202020204" pitchFamily="34" charset="0"/>
                        <a:buChar char="•"/>
                      </a:pPr>
                      <a:r>
                        <a:rPr kumimoji="1" lang="ja-JP" altLang="en-US" sz="1800" dirty="0"/>
                        <a:t>法人の役員（親族は雇用関係で判断）</a:t>
                      </a:r>
                      <a:endParaRPr kumimoji="1" lang="en-US" altLang="ja-JP" sz="1800" dirty="0"/>
                    </a:p>
                    <a:p>
                      <a:pPr marL="285750" indent="-285750">
                        <a:lnSpc>
                          <a:spcPct val="150000"/>
                        </a:lnSpc>
                        <a:buFont typeface="Arial" panose="020B0604020202020204" pitchFamily="34" charset="0"/>
                        <a:buChar char="•"/>
                      </a:pPr>
                      <a:r>
                        <a:rPr kumimoji="1" lang="ja-JP" altLang="en-US" sz="1800" dirty="0"/>
                        <a:t>退職を予定している人</a:t>
                      </a:r>
                      <a:endParaRPr kumimoji="1" lang="en-US" altLang="ja-JP" sz="1800" dirty="0"/>
                    </a:p>
                    <a:p>
                      <a:pPr marL="285750" indent="-285750">
                        <a:lnSpc>
                          <a:spcPct val="150000"/>
                        </a:lnSpc>
                        <a:buFont typeface="Arial" panose="020B0604020202020204" pitchFamily="34" charset="0"/>
                        <a:buChar char="•"/>
                      </a:pPr>
                      <a:r>
                        <a:rPr kumimoji="1" lang="ja-JP" altLang="en-US" sz="1800" dirty="0"/>
                        <a:t>日雇い労働者</a:t>
                      </a:r>
                      <a:endParaRPr kumimoji="1" lang="en-US" altLang="ja-JP" sz="1800" dirty="0"/>
                    </a:p>
                    <a:p>
                      <a:pPr marL="285750" indent="-285750">
                        <a:lnSpc>
                          <a:spcPct val="150000"/>
                        </a:lnSpc>
                        <a:buFont typeface="Arial" panose="020B0604020202020204" pitchFamily="34" charset="0"/>
                        <a:buChar char="•"/>
                      </a:pPr>
                      <a:r>
                        <a:rPr kumimoji="1" lang="ja-JP" altLang="en-US" sz="1800" dirty="0"/>
                        <a:t>公務員</a:t>
                      </a:r>
                      <a:endParaRPr kumimoji="1" lang="en-US" altLang="ja-JP" sz="1800" dirty="0"/>
                    </a:p>
                  </a:txBody>
                  <a:tcPr/>
                </a:tc>
                <a:extLst>
                  <a:ext uri="{0D108BD9-81ED-4DB2-BD59-A6C34878D82A}">
                    <a16:rowId xmlns:a16="http://schemas.microsoft.com/office/drawing/2014/main" val="3582116820"/>
                  </a:ext>
                </a:extLst>
              </a:tr>
            </a:tbl>
          </a:graphicData>
        </a:graphic>
      </p:graphicFrame>
      <p:sp>
        <p:nvSpPr>
          <p:cNvPr id="18" name="正方形/長方形 17">
            <a:extLst>
              <a:ext uri="{FF2B5EF4-FFF2-40B4-BE49-F238E27FC236}">
                <a16:creationId xmlns:a16="http://schemas.microsoft.com/office/drawing/2014/main" id="{9ADE108F-01B4-4301-B04B-810BE090702F}"/>
              </a:ext>
            </a:extLst>
          </p:cNvPr>
          <p:cNvSpPr/>
          <p:nvPr/>
        </p:nvSpPr>
        <p:spPr>
          <a:xfrm>
            <a:off x="1044646" y="1233537"/>
            <a:ext cx="10102707" cy="82386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b="1" dirty="0">
                <a:solidFill>
                  <a:schemeClr val="accent2"/>
                </a:solidFill>
              </a:rPr>
              <a:t>事業所　</a:t>
            </a:r>
            <a:r>
              <a:rPr kumimoji="1" lang="en-US" altLang="ja-JP" sz="2400" b="1" dirty="0">
                <a:solidFill>
                  <a:schemeClr val="accent2"/>
                </a:solidFill>
              </a:rPr>
              <a:t>=</a:t>
            </a:r>
            <a:r>
              <a:rPr lang="ja-JP" altLang="en-US" sz="2400" b="1" dirty="0">
                <a:solidFill>
                  <a:schemeClr val="accent2"/>
                </a:solidFill>
              </a:rPr>
              <a:t>　雇用保険番号（多くの場合会社ごと）</a:t>
            </a:r>
            <a:endParaRPr kumimoji="1" lang="ja-JP" altLang="en-US" sz="2400" b="1" dirty="0">
              <a:solidFill>
                <a:schemeClr val="accent2"/>
              </a:solidFill>
            </a:endParaRPr>
          </a:p>
        </p:txBody>
      </p:sp>
    </p:spTree>
    <p:extLst>
      <p:ext uri="{BB962C8B-B14F-4D97-AF65-F5344CB8AC3E}">
        <p14:creationId xmlns:p14="http://schemas.microsoft.com/office/powerpoint/2010/main" val="3328970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2723823" cy="369332"/>
          </a:xfrm>
          <a:prstGeom prst="rect">
            <a:avLst/>
          </a:prstGeom>
          <a:noFill/>
        </p:spPr>
        <p:txBody>
          <a:bodyPr wrap="none" rtlCol="0">
            <a:spAutoFit/>
          </a:bodyPr>
          <a:lstStyle/>
          <a:p>
            <a:r>
              <a:rPr kumimoji="1" lang="ja-JP" altLang="en-US" b="1" dirty="0">
                <a:solidFill>
                  <a:schemeClr val="accent1"/>
                </a:solidFill>
              </a:rPr>
              <a:t>雇用調整助成金の助成額</a:t>
            </a:r>
          </a:p>
        </p:txBody>
      </p:sp>
      <p:sp>
        <p:nvSpPr>
          <p:cNvPr id="6" name="テキスト ボックス 5">
            <a:extLst>
              <a:ext uri="{FF2B5EF4-FFF2-40B4-BE49-F238E27FC236}">
                <a16:creationId xmlns:a16="http://schemas.microsoft.com/office/drawing/2014/main" id="{A2339A6C-D43B-4F1B-8650-669107BEC296}"/>
              </a:ext>
            </a:extLst>
          </p:cNvPr>
          <p:cNvSpPr txBox="1"/>
          <p:nvPr/>
        </p:nvSpPr>
        <p:spPr>
          <a:xfrm>
            <a:off x="1669001" y="1637983"/>
            <a:ext cx="8494633" cy="1470724"/>
          </a:xfrm>
          <a:prstGeom prst="rect">
            <a:avLst/>
          </a:prstGeom>
          <a:noFill/>
        </p:spPr>
        <p:txBody>
          <a:bodyPr wrap="none" rtlCol="0">
            <a:spAutoFit/>
          </a:bodyPr>
          <a:lstStyle/>
          <a:p>
            <a:pPr>
              <a:lnSpc>
                <a:spcPct val="200000"/>
              </a:lnSpc>
            </a:pPr>
            <a:r>
              <a:rPr lang="en-US" altLang="ja-JP" sz="2400" b="1" dirty="0"/>
              <a:t>【</a:t>
            </a:r>
            <a:r>
              <a:rPr lang="ja-JP" altLang="en-US" sz="2400" b="1" dirty="0"/>
              <a:t>雇用調整助成金</a:t>
            </a:r>
            <a:r>
              <a:rPr lang="en-US" altLang="ja-JP" sz="2400" b="1" dirty="0"/>
              <a:t>】</a:t>
            </a:r>
            <a:r>
              <a:rPr lang="ja-JP" altLang="en-US" sz="2400" b="1" dirty="0"/>
              <a:t>一人一日あたりの助成額</a:t>
            </a:r>
            <a:endParaRPr kumimoji="1" lang="en-US" altLang="ja-JP" sz="2400" b="1" dirty="0"/>
          </a:p>
          <a:p>
            <a:pPr>
              <a:lnSpc>
                <a:spcPct val="200000"/>
              </a:lnSpc>
            </a:pPr>
            <a:r>
              <a:rPr kumimoji="1" lang="ja-JP" altLang="en-US" sz="2400" b="1" dirty="0">
                <a:solidFill>
                  <a:schemeClr val="accent2"/>
                </a:solidFill>
              </a:rPr>
              <a:t>　前年度の平均日給　</a:t>
            </a:r>
            <a:r>
              <a:rPr kumimoji="1" lang="en-US" altLang="ja-JP" sz="2400" b="1" dirty="0"/>
              <a:t>×</a:t>
            </a:r>
            <a:r>
              <a:rPr kumimoji="1" lang="ja-JP" altLang="en-US" sz="2400" b="1" dirty="0"/>
              <a:t>　休業手当の支払い率　</a:t>
            </a:r>
            <a:r>
              <a:rPr kumimoji="1" lang="en-US" altLang="ja-JP" sz="2400" b="1" dirty="0"/>
              <a:t>×</a:t>
            </a:r>
            <a:r>
              <a:rPr kumimoji="1" lang="ja-JP" altLang="en-US" sz="2400" b="1" dirty="0"/>
              <a:t>　助成率</a:t>
            </a:r>
          </a:p>
        </p:txBody>
      </p:sp>
      <p:sp>
        <p:nvSpPr>
          <p:cNvPr id="11" name="テキスト ボックス 10">
            <a:extLst>
              <a:ext uri="{FF2B5EF4-FFF2-40B4-BE49-F238E27FC236}">
                <a16:creationId xmlns:a16="http://schemas.microsoft.com/office/drawing/2014/main" id="{11E62F8E-147A-441B-846C-F85AAF6D7404}"/>
              </a:ext>
            </a:extLst>
          </p:cNvPr>
          <p:cNvSpPr txBox="1"/>
          <p:nvPr/>
        </p:nvSpPr>
        <p:spPr>
          <a:xfrm>
            <a:off x="1669000" y="4093967"/>
            <a:ext cx="6955750" cy="1470724"/>
          </a:xfrm>
          <a:prstGeom prst="rect">
            <a:avLst/>
          </a:prstGeom>
          <a:noFill/>
        </p:spPr>
        <p:txBody>
          <a:bodyPr wrap="none" rtlCol="0">
            <a:spAutoFit/>
          </a:bodyPr>
          <a:lstStyle/>
          <a:p>
            <a:pPr>
              <a:lnSpc>
                <a:spcPct val="200000"/>
              </a:lnSpc>
            </a:pPr>
            <a:r>
              <a:rPr lang="en-US" altLang="ja-JP" sz="2400" b="1" dirty="0"/>
              <a:t>【</a:t>
            </a:r>
            <a:r>
              <a:rPr lang="ja-JP" altLang="en-US" sz="2400" b="1" dirty="0"/>
              <a:t>緊急雇用安定助成金</a:t>
            </a:r>
            <a:r>
              <a:rPr lang="en-US" altLang="ja-JP" sz="2400" b="1" dirty="0"/>
              <a:t>】</a:t>
            </a:r>
            <a:r>
              <a:rPr lang="ja-JP" altLang="en-US" sz="2400" b="1" dirty="0"/>
              <a:t>一人一日あたりの助成額</a:t>
            </a:r>
            <a:endParaRPr kumimoji="1" lang="en-US" altLang="ja-JP" sz="2400" b="1" dirty="0"/>
          </a:p>
          <a:p>
            <a:pPr>
              <a:lnSpc>
                <a:spcPct val="200000"/>
              </a:lnSpc>
            </a:pPr>
            <a:r>
              <a:rPr kumimoji="1" lang="ja-JP" altLang="en-US" sz="2400" b="1" dirty="0">
                <a:solidFill>
                  <a:schemeClr val="accent2"/>
                </a:solidFill>
              </a:rPr>
              <a:t>　実際に支払った平均休業手当日額</a:t>
            </a:r>
            <a:r>
              <a:rPr kumimoji="1" lang="ja-JP" altLang="en-US" sz="2400" b="1" dirty="0"/>
              <a:t>　</a:t>
            </a:r>
            <a:r>
              <a:rPr kumimoji="1" lang="en-US" altLang="ja-JP" sz="2400" b="1" dirty="0"/>
              <a:t>×</a:t>
            </a:r>
            <a:r>
              <a:rPr kumimoji="1" lang="ja-JP" altLang="en-US" sz="2400" b="1" dirty="0"/>
              <a:t>　助成率</a:t>
            </a:r>
          </a:p>
        </p:txBody>
      </p:sp>
      <p:sp>
        <p:nvSpPr>
          <p:cNvPr id="13" name="正方形/長方形 12">
            <a:extLst>
              <a:ext uri="{FF2B5EF4-FFF2-40B4-BE49-F238E27FC236}">
                <a16:creationId xmlns:a16="http://schemas.microsoft.com/office/drawing/2014/main" id="{5302A65C-0410-43AC-9504-695107454975}"/>
              </a:ext>
            </a:extLst>
          </p:cNvPr>
          <p:cNvSpPr/>
          <p:nvPr/>
        </p:nvSpPr>
        <p:spPr>
          <a:xfrm>
            <a:off x="8624750" y="4193624"/>
            <a:ext cx="2134690" cy="566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rPr>
              <a:t>上限</a:t>
            </a:r>
            <a:r>
              <a:rPr lang="en-US" altLang="ja-JP" sz="2400" b="1" dirty="0">
                <a:solidFill>
                  <a:schemeClr val="bg1"/>
                </a:solidFill>
              </a:rPr>
              <a:t>8,330</a:t>
            </a:r>
            <a:r>
              <a:rPr lang="ja-JP" altLang="en-US" sz="2400" b="1" dirty="0">
                <a:solidFill>
                  <a:schemeClr val="bg1"/>
                </a:solidFill>
              </a:rPr>
              <a:t>円</a:t>
            </a:r>
          </a:p>
        </p:txBody>
      </p:sp>
      <p:sp>
        <p:nvSpPr>
          <p:cNvPr id="14" name="正方形/長方形 13">
            <a:extLst>
              <a:ext uri="{FF2B5EF4-FFF2-40B4-BE49-F238E27FC236}">
                <a16:creationId xmlns:a16="http://schemas.microsoft.com/office/drawing/2014/main" id="{3767B2C7-9AED-4EB1-A88C-DC72CB5F7914}"/>
              </a:ext>
            </a:extLst>
          </p:cNvPr>
          <p:cNvSpPr/>
          <p:nvPr/>
        </p:nvSpPr>
        <p:spPr>
          <a:xfrm>
            <a:off x="8624750" y="1814316"/>
            <a:ext cx="2134690" cy="566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rPr>
              <a:t>上限</a:t>
            </a:r>
            <a:r>
              <a:rPr lang="en-US" altLang="ja-JP" sz="2400" b="1" dirty="0">
                <a:solidFill>
                  <a:schemeClr val="bg1"/>
                </a:solidFill>
              </a:rPr>
              <a:t>8,330</a:t>
            </a:r>
            <a:r>
              <a:rPr lang="ja-JP" altLang="en-US" sz="2400" b="1" dirty="0">
                <a:solidFill>
                  <a:schemeClr val="bg1"/>
                </a:solidFill>
              </a:rPr>
              <a:t>円</a:t>
            </a:r>
          </a:p>
        </p:txBody>
      </p:sp>
    </p:spTree>
    <p:extLst>
      <p:ext uri="{BB962C8B-B14F-4D97-AF65-F5344CB8AC3E}">
        <p14:creationId xmlns:p14="http://schemas.microsoft.com/office/powerpoint/2010/main" val="1429131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3416320" cy="369332"/>
          </a:xfrm>
          <a:prstGeom prst="rect">
            <a:avLst/>
          </a:prstGeom>
          <a:noFill/>
        </p:spPr>
        <p:txBody>
          <a:bodyPr wrap="none" rtlCol="0">
            <a:spAutoFit/>
          </a:bodyPr>
          <a:lstStyle/>
          <a:p>
            <a:r>
              <a:rPr kumimoji="1" lang="ja-JP" altLang="en-US" b="1" dirty="0">
                <a:solidFill>
                  <a:schemeClr val="accent1"/>
                </a:solidFill>
              </a:rPr>
              <a:t>雇用調整助成金の手続きの流れ</a:t>
            </a:r>
          </a:p>
        </p:txBody>
      </p:sp>
      <p:graphicFrame>
        <p:nvGraphicFramePr>
          <p:cNvPr id="2" name="表 2">
            <a:extLst>
              <a:ext uri="{FF2B5EF4-FFF2-40B4-BE49-F238E27FC236}">
                <a16:creationId xmlns:a16="http://schemas.microsoft.com/office/drawing/2014/main" id="{7D25A7BD-2CCF-4A89-8E5F-9C8D5FFBDB52}"/>
              </a:ext>
            </a:extLst>
          </p:cNvPr>
          <p:cNvGraphicFramePr>
            <a:graphicFrameLocks noGrp="1"/>
          </p:cNvGraphicFramePr>
          <p:nvPr>
            <p:extLst>
              <p:ext uri="{D42A27DB-BD31-4B8C-83A1-F6EECF244321}">
                <p14:modId xmlns:p14="http://schemas.microsoft.com/office/powerpoint/2010/main" val="1438749277"/>
              </p:ext>
            </p:extLst>
          </p:nvPr>
        </p:nvGraphicFramePr>
        <p:xfrm>
          <a:off x="1242646" y="1055596"/>
          <a:ext cx="9706708" cy="5472500"/>
        </p:xfrm>
        <a:graphic>
          <a:graphicData uri="http://schemas.openxmlformats.org/drawingml/2006/table">
            <a:tbl>
              <a:tblPr firstRow="1" bandRow="1">
                <a:tableStyleId>{5C22544A-7EE6-4342-B048-85BDC9FD1C3A}</a:tableStyleId>
              </a:tblPr>
              <a:tblGrid>
                <a:gridCol w="3024554">
                  <a:extLst>
                    <a:ext uri="{9D8B030D-6E8A-4147-A177-3AD203B41FA5}">
                      <a16:colId xmlns:a16="http://schemas.microsoft.com/office/drawing/2014/main" val="3596564646"/>
                    </a:ext>
                  </a:extLst>
                </a:gridCol>
                <a:gridCol w="6682154">
                  <a:extLst>
                    <a:ext uri="{9D8B030D-6E8A-4147-A177-3AD203B41FA5}">
                      <a16:colId xmlns:a16="http://schemas.microsoft.com/office/drawing/2014/main" val="2244912696"/>
                    </a:ext>
                  </a:extLst>
                </a:gridCol>
              </a:tblGrid>
              <a:tr h="725692">
                <a:tc gridSpan="2">
                  <a:txBody>
                    <a:bodyPr/>
                    <a:lstStyle/>
                    <a:p>
                      <a:r>
                        <a:rPr kumimoji="1" lang="ja-JP" altLang="en-US" dirty="0"/>
                        <a:t>まずは、休業の計画を立てよう</a:t>
                      </a:r>
                    </a:p>
                  </a:txBody>
                  <a:tcPr anchor="ctr"/>
                </a:tc>
                <a:tc hMerge="1">
                  <a:txBody>
                    <a:bodyPr/>
                    <a:lstStyle/>
                    <a:p>
                      <a:endParaRPr kumimoji="1" lang="ja-JP" altLang="en-US" dirty="0"/>
                    </a:p>
                  </a:txBody>
                  <a:tcPr/>
                </a:tc>
                <a:extLst>
                  <a:ext uri="{0D108BD9-81ED-4DB2-BD59-A6C34878D82A}">
                    <a16:rowId xmlns:a16="http://schemas.microsoft.com/office/drawing/2014/main" val="1244675710"/>
                  </a:ext>
                </a:extLst>
              </a:tr>
              <a:tr h="725692">
                <a:tc>
                  <a:txBody>
                    <a:bodyPr/>
                    <a:lstStyle/>
                    <a:p>
                      <a:r>
                        <a:rPr kumimoji="1" lang="ja-JP" altLang="en-US" dirty="0"/>
                        <a:t>売上の減少を確認する</a:t>
                      </a:r>
                    </a:p>
                  </a:txBody>
                  <a:tcPr anchor="ctr"/>
                </a:tc>
                <a:tc>
                  <a:txBody>
                    <a:bodyPr/>
                    <a:lstStyle/>
                    <a:p>
                      <a:r>
                        <a:rPr kumimoji="1" lang="ja-JP" altLang="en-US" dirty="0"/>
                        <a:t>計画届の提出前月の売上等が前年同月比</a:t>
                      </a:r>
                      <a:r>
                        <a:rPr kumimoji="1" lang="en-US" altLang="ja-JP" dirty="0"/>
                        <a:t>5%</a:t>
                      </a:r>
                      <a:r>
                        <a:rPr kumimoji="1" lang="ja-JP" altLang="en-US" dirty="0"/>
                        <a:t>以上下がっているか</a:t>
                      </a:r>
                    </a:p>
                  </a:txBody>
                  <a:tcPr anchor="ctr"/>
                </a:tc>
                <a:extLst>
                  <a:ext uri="{0D108BD9-81ED-4DB2-BD59-A6C34878D82A}">
                    <a16:rowId xmlns:a16="http://schemas.microsoft.com/office/drawing/2014/main" val="3183245721"/>
                  </a:ext>
                </a:extLst>
              </a:tr>
              <a:tr h="725692">
                <a:tc>
                  <a:txBody>
                    <a:bodyPr/>
                    <a:lstStyle/>
                    <a:p>
                      <a:r>
                        <a:rPr kumimoji="1" lang="ja-JP" altLang="en-US" dirty="0"/>
                        <a:t>いつ休業するか</a:t>
                      </a:r>
                    </a:p>
                  </a:txBody>
                  <a:tcPr anchor="ctr"/>
                </a:tc>
                <a:tc>
                  <a:txBody>
                    <a:bodyPr/>
                    <a:lstStyle/>
                    <a:p>
                      <a:r>
                        <a:rPr kumimoji="1" lang="ja-JP" altLang="en-US" dirty="0"/>
                        <a:t>賃金締め期間を意識して</a:t>
                      </a:r>
                      <a:r>
                        <a:rPr kumimoji="1" lang="en-US" altLang="ja-JP" dirty="0"/>
                        <a:t>1</a:t>
                      </a:r>
                      <a:r>
                        <a:rPr kumimoji="1" lang="ja-JP" altLang="en-US" dirty="0"/>
                        <a:t>ヶ月単位で考える。</a:t>
                      </a:r>
                    </a:p>
                  </a:txBody>
                  <a:tcPr anchor="ctr"/>
                </a:tc>
                <a:extLst>
                  <a:ext uri="{0D108BD9-81ED-4DB2-BD59-A6C34878D82A}">
                    <a16:rowId xmlns:a16="http://schemas.microsoft.com/office/drawing/2014/main" val="420580723"/>
                  </a:ext>
                </a:extLst>
              </a:tr>
              <a:tr h="725692">
                <a:tc>
                  <a:txBody>
                    <a:bodyPr/>
                    <a:lstStyle/>
                    <a:p>
                      <a:r>
                        <a:rPr kumimoji="1" lang="ja-JP" altLang="en-US" dirty="0"/>
                        <a:t>だれを休業させるか</a:t>
                      </a:r>
                    </a:p>
                  </a:txBody>
                  <a:tcPr anchor="ctr"/>
                </a:tc>
                <a:tc>
                  <a:txBody>
                    <a:bodyPr/>
                    <a:lstStyle/>
                    <a:p>
                      <a:r>
                        <a:rPr kumimoji="1" lang="ja-JP" altLang="en-US" dirty="0"/>
                        <a:t>部門単位、店舗単位なども可能</a:t>
                      </a:r>
                    </a:p>
                  </a:txBody>
                  <a:tcPr anchor="ctr"/>
                </a:tc>
                <a:extLst>
                  <a:ext uri="{0D108BD9-81ED-4DB2-BD59-A6C34878D82A}">
                    <a16:rowId xmlns:a16="http://schemas.microsoft.com/office/drawing/2014/main" val="3778014016"/>
                  </a:ext>
                </a:extLst>
              </a:tr>
              <a:tr h="725692">
                <a:tc>
                  <a:txBody>
                    <a:bodyPr/>
                    <a:lstStyle/>
                    <a:p>
                      <a:r>
                        <a:rPr kumimoji="1" lang="ja-JP" altLang="en-US" dirty="0"/>
                        <a:t>休業のシフトはどうするか</a:t>
                      </a:r>
                    </a:p>
                  </a:txBody>
                  <a:tcPr anchor="ctr"/>
                </a:tc>
                <a:tc>
                  <a:txBody>
                    <a:bodyPr/>
                    <a:lstStyle/>
                    <a:p>
                      <a:r>
                        <a:rPr kumimoji="1" lang="ja-JP" altLang="en-US" dirty="0"/>
                        <a:t>交代休業、短時間休業も検討し、具体的にシフト表をつくる。</a:t>
                      </a:r>
                    </a:p>
                  </a:txBody>
                  <a:tcPr anchor="ctr"/>
                </a:tc>
                <a:extLst>
                  <a:ext uri="{0D108BD9-81ED-4DB2-BD59-A6C34878D82A}">
                    <a16:rowId xmlns:a16="http://schemas.microsoft.com/office/drawing/2014/main" val="3899524046"/>
                  </a:ext>
                </a:extLst>
              </a:tr>
              <a:tr h="1118348">
                <a:tc>
                  <a:txBody>
                    <a:bodyPr/>
                    <a:lstStyle/>
                    <a:p>
                      <a:r>
                        <a:rPr kumimoji="1" lang="ja-JP" altLang="en-US" dirty="0"/>
                        <a:t>休業手当を何割支給するか</a:t>
                      </a:r>
                    </a:p>
                  </a:txBody>
                  <a:tcPr anchor="ctr"/>
                </a:tc>
                <a:tc>
                  <a:txBody>
                    <a:bodyPr/>
                    <a:lstStyle/>
                    <a:p>
                      <a:r>
                        <a:rPr kumimoji="1" lang="ja-JP" altLang="en-US" dirty="0"/>
                        <a:t>平均賃金の</a:t>
                      </a:r>
                      <a:r>
                        <a:rPr kumimoji="1" lang="en-US" altLang="ja-JP" dirty="0"/>
                        <a:t>6</a:t>
                      </a:r>
                      <a:r>
                        <a:rPr kumimoji="1" lang="ja-JP" altLang="en-US" dirty="0"/>
                        <a:t>割以上となるように設定する。</a:t>
                      </a:r>
                      <a:endParaRPr kumimoji="1" lang="en-US" altLang="ja-JP" dirty="0"/>
                    </a:p>
                    <a:p>
                      <a:r>
                        <a:rPr kumimoji="1" lang="ja-JP" altLang="en-US" dirty="0"/>
                        <a:t>対象者によって率を変えた場合は、低い方の率によって雇用調整助成金は計算される。</a:t>
                      </a:r>
                    </a:p>
                  </a:txBody>
                  <a:tcPr anchor="ctr"/>
                </a:tc>
                <a:extLst>
                  <a:ext uri="{0D108BD9-81ED-4DB2-BD59-A6C34878D82A}">
                    <a16:rowId xmlns:a16="http://schemas.microsoft.com/office/drawing/2014/main" val="2340775182"/>
                  </a:ext>
                </a:extLst>
              </a:tr>
              <a:tr h="725692">
                <a:tc>
                  <a:txBody>
                    <a:bodyPr/>
                    <a:lstStyle/>
                    <a:p>
                      <a:r>
                        <a:rPr kumimoji="1" lang="ja-JP" altLang="en-US" b="1" dirty="0"/>
                        <a:t>労使協定を結ぶ</a:t>
                      </a:r>
                    </a:p>
                  </a:txBody>
                  <a:tcPr anchor="ctr"/>
                </a:tc>
                <a:tc>
                  <a:txBody>
                    <a:bodyPr/>
                    <a:lstStyle/>
                    <a:p>
                      <a:r>
                        <a:rPr kumimoji="1" lang="ja-JP" altLang="en-US" b="1" dirty="0"/>
                        <a:t>休業を開始する前に労働者代表を選出して、休業協定を結ぶ。</a:t>
                      </a:r>
                    </a:p>
                  </a:txBody>
                  <a:tcPr anchor="ctr"/>
                </a:tc>
                <a:extLst>
                  <a:ext uri="{0D108BD9-81ED-4DB2-BD59-A6C34878D82A}">
                    <a16:rowId xmlns:a16="http://schemas.microsoft.com/office/drawing/2014/main" val="1591215524"/>
                  </a:ext>
                </a:extLst>
              </a:tr>
            </a:tbl>
          </a:graphicData>
        </a:graphic>
      </p:graphicFrame>
    </p:spTree>
    <p:extLst>
      <p:ext uri="{BB962C8B-B14F-4D97-AF65-F5344CB8AC3E}">
        <p14:creationId xmlns:p14="http://schemas.microsoft.com/office/powerpoint/2010/main" val="749196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3416320" cy="369332"/>
          </a:xfrm>
          <a:prstGeom prst="rect">
            <a:avLst/>
          </a:prstGeom>
          <a:noFill/>
        </p:spPr>
        <p:txBody>
          <a:bodyPr wrap="none" rtlCol="0">
            <a:spAutoFit/>
          </a:bodyPr>
          <a:lstStyle/>
          <a:p>
            <a:r>
              <a:rPr kumimoji="1" lang="ja-JP" altLang="en-US" b="1" dirty="0">
                <a:solidFill>
                  <a:schemeClr val="accent1"/>
                </a:solidFill>
              </a:rPr>
              <a:t>雇用調整助成金の手続きの流れ</a:t>
            </a:r>
          </a:p>
        </p:txBody>
      </p:sp>
      <p:graphicFrame>
        <p:nvGraphicFramePr>
          <p:cNvPr id="6" name="表 15">
            <a:extLst>
              <a:ext uri="{FF2B5EF4-FFF2-40B4-BE49-F238E27FC236}">
                <a16:creationId xmlns:a16="http://schemas.microsoft.com/office/drawing/2014/main" id="{CDEF5393-BC5C-4E6B-BF68-C0755471B7E0}"/>
              </a:ext>
            </a:extLst>
          </p:cNvPr>
          <p:cNvGraphicFramePr>
            <a:graphicFrameLocks noGrp="1"/>
          </p:cNvGraphicFramePr>
          <p:nvPr>
            <p:extLst>
              <p:ext uri="{D42A27DB-BD31-4B8C-83A1-F6EECF244321}">
                <p14:modId xmlns:p14="http://schemas.microsoft.com/office/powerpoint/2010/main" val="556539746"/>
              </p:ext>
            </p:extLst>
          </p:nvPr>
        </p:nvGraphicFramePr>
        <p:xfrm>
          <a:off x="705854" y="1233537"/>
          <a:ext cx="10860505" cy="5279550"/>
        </p:xfrm>
        <a:graphic>
          <a:graphicData uri="http://schemas.openxmlformats.org/drawingml/2006/table">
            <a:tbl>
              <a:tblPr firstRow="1" bandRow="1">
                <a:tableStyleId>{5C22544A-7EE6-4342-B048-85BDC9FD1C3A}</a:tableStyleId>
              </a:tblPr>
              <a:tblGrid>
                <a:gridCol w="5127795">
                  <a:extLst>
                    <a:ext uri="{9D8B030D-6E8A-4147-A177-3AD203B41FA5}">
                      <a16:colId xmlns:a16="http://schemas.microsoft.com/office/drawing/2014/main" val="1223157304"/>
                    </a:ext>
                  </a:extLst>
                </a:gridCol>
                <a:gridCol w="604915">
                  <a:extLst>
                    <a:ext uri="{9D8B030D-6E8A-4147-A177-3AD203B41FA5}">
                      <a16:colId xmlns:a16="http://schemas.microsoft.com/office/drawing/2014/main" val="897625993"/>
                    </a:ext>
                  </a:extLst>
                </a:gridCol>
                <a:gridCol w="5127795">
                  <a:extLst>
                    <a:ext uri="{9D8B030D-6E8A-4147-A177-3AD203B41FA5}">
                      <a16:colId xmlns:a16="http://schemas.microsoft.com/office/drawing/2014/main" val="2205002991"/>
                    </a:ext>
                  </a:extLst>
                </a:gridCol>
              </a:tblGrid>
              <a:tr h="518819">
                <a:tc>
                  <a:txBody>
                    <a:bodyPr/>
                    <a:lstStyle/>
                    <a:p>
                      <a:pPr algn="ctr"/>
                      <a:r>
                        <a:rPr kumimoji="1" lang="ja-JP" altLang="en-US" dirty="0"/>
                        <a:t>計画届</a:t>
                      </a:r>
                    </a:p>
                  </a:txBody>
                  <a:tcPr anchor="ctr"/>
                </a:tc>
                <a:tc>
                  <a:txBody>
                    <a:bodyPr/>
                    <a:lstStyle/>
                    <a:p>
                      <a:pPr algn="ctr"/>
                      <a:endParaRPr kumimoji="1" lang="ja-JP" altLang="en-US" dirty="0"/>
                    </a:p>
                  </a:txBody>
                  <a:tcPr anchor="ctr">
                    <a:solidFill>
                      <a:schemeClr val="bg1"/>
                    </a:solidFill>
                  </a:tcPr>
                </a:tc>
                <a:tc>
                  <a:txBody>
                    <a:bodyPr/>
                    <a:lstStyle/>
                    <a:p>
                      <a:pPr algn="ctr"/>
                      <a:r>
                        <a:rPr kumimoji="1" lang="ja-JP" altLang="en-US" dirty="0"/>
                        <a:t>申請書</a:t>
                      </a:r>
                    </a:p>
                  </a:txBody>
                  <a:tcPr anchor="ctr"/>
                </a:tc>
                <a:extLst>
                  <a:ext uri="{0D108BD9-81ED-4DB2-BD59-A6C34878D82A}">
                    <a16:rowId xmlns:a16="http://schemas.microsoft.com/office/drawing/2014/main" val="3564427818"/>
                  </a:ext>
                </a:extLst>
              </a:tr>
              <a:tr h="709046">
                <a:tc>
                  <a:txBody>
                    <a:bodyPr/>
                    <a:lstStyle/>
                    <a:p>
                      <a:pPr marL="0" indent="0" algn="ctr">
                        <a:buFont typeface="Arial" panose="020B0604020202020204" pitchFamily="34" charset="0"/>
                        <a:buNone/>
                      </a:pPr>
                      <a:r>
                        <a:rPr kumimoji="1" lang="ja-JP" altLang="en-US" sz="2000" b="1" dirty="0"/>
                        <a:t>原則事前に　特例により事後</a:t>
                      </a:r>
                      <a:r>
                        <a:rPr kumimoji="1" lang="en-US" altLang="ja-JP" sz="2000" b="1" dirty="0"/>
                        <a:t>OK</a:t>
                      </a:r>
                      <a:endParaRPr kumimoji="1" lang="ja-JP" altLang="en-US" sz="2000" b="1" dirty="0"/>
                    </a:p>
                  </a:txBody>
                  <a:tcPr anchor="ctr"/>
                </a:tc>
                <a:tc>
                  <a:txBody>
                    <a:bodyPr/>
                    <a:lstStyle/>
                    <a:p>
                      <a:pPr algn="ctr"/>
                      <a:endParaRPr kumimoji="1" lang="ja-JP" altLang="en-US" sz="2000" b="1" dirty="0"/>
                    </a:p>
                  </a:txBody>
                  <a:tcPr anchor="ctr">
                    <a:solidFill>
                      <a:schemeClr val="bg1"/>
                    </a:solidFill>
                  </a:tcPr>
                </a:tc>
                <a:tc>
                  <a:txBody>
                    <a:bodyPr/>
                    <a:lstStyle/>
                    <a:p>
                      <a:pPr algn="ctr">
                        <a:lnSpc>
                          <a:spcPct val="150000"/>
                        </a:lnSpc>
                      </a:pPr>
                      <a:r>
                        <a:rPr kumimoji="1" lang="ja-JP" altLang="en-US" sz="2000" b="1" dirty="0"/>
                        <a:t>判定基礎期間終了後</a:t>
                      </a:r>
                      <a:r>
                        <a:rPr kumimoji="1" lang="en-US" altLang="ja-JP" sz="2000" b="1" dirty="0"/>
                        <a:t>2</a:t>
                      </a:r>
                      <a:r>
                        <a:rPr kumimoji="1" lang="ja-JP" altLang="en-US" sz="2000" b="1" dirty="0"/>
                        <a:t>ヶ月以内</a:t>
                      </a:r>
                    </a:p>
                  </a:txBody>
                  <a:tcPr anchor="ctr"/>
                </a:tc>
                <a:extLst>
                  <a:ext uri="{0D108BD9-81ED-4DB2-BD59-A6C34878D82A}">
                    <a16:rowId xmlns:a16="http://schemas.microsoft.com/office/drawing/2014/main" val="4289744652"/>
                  </a:ext>
                </a:extLst>
              </a:tr>
              <a:tr h="4051685">
                <a:tc>
                  <a:txBody>
                    <a:bodyPr/>
                    <a:lstStyle/>
                    <a:p>
                      <a:pPr marL="0" indent="0">
                        <a:lnSpc>
                          <a:spcPct val="150000"/>
                        </a:lnSpc>
                        <a:buFont typeface="Arial" panose="020B0604020202020204" pitchFamily="34" charset="0"/>
                        <a:buNone/>
                      </a:pPr>
                      <a:endParaRPr kumimoji="1" lang="en-US" altLang="ja-JP" sz="1800" b="1" dirty="0"/>
                    </a:p>
                  </a:txBody>
                  <a:tcPr anchor="ctr"/>
                </a:tc>
                <a:tc>
                  <a:txBody>
                    <a:bodyPr/>
                    <a:lstStyle/>
                    <a:p>
                      <a:endParaRPr kumimoji="1" lang="ja-JP" altLang="en-US" dirty="0"/>
                    </a:p>
                  </a:txBody>
                  <a:tcPr>
                    <a:solidFill>
                      <a:schemeClr val="bg1"/>
                    </a:solidFill>
                  </a:tcPr>
                </a:tc>
                <a:tc>
                  <a:txBody>
                    <a:bodyPr/>
                    <a:lstStyle/>
                    <a:p>
                      <a:pPr marL="0" indent="0">
                        <a:lnSpc>
                          <a:spcPct val="150000"/>
                        </a:lnSpc>
                        <a:buFont typeface="Arial" panose="020B0604020202020204" pitchFamily="34" charset="0"/>
                        <a:buNone/>
                      </a:pPr>
                      <a:endParaRPr kumimoji="1" lang="en-US" altLang="ja-JP" sz="1800" dirty="0"/>
                    </a:p>
                  </a:txBody>
                  <a:tcPr/>
                </a:tc>
                <a:extLst>
                  <a:ext uri="{0D108BD9-81ED-4DB2-BD59-A6C34878D82A}">
                    <a16:rowId xmlns:a16="http://schemas.microsoft.com/office/drawing/2014/main" val="3582116820"/>
                  </a:ext>
                </a:extLst>
              </a:tr>
            </a:tbl>
          </a:graphicData>
        </a:graphic>
      </p:graphicFrame>
      <p:graphicFrame>
        <p:nvGraphicFramePr>
          <p:cNvPr id="3" name="表 3">
            <a:extLst>
              <a:ext uri="{FF2B5EF4-FFF2-40B4-BE49-F238E27FC236}">
                <a16:creationId xmlns:a16="http://schemas.microsoft.com/office/drawing/2014/main" id="{273C00F4-F05E-49A3-A1E5-DD2E8BFCBE29}"/>
              </a:ext>
            </a:extLst>
          </p:cNvPr>
          <p:cNvGraphicFramePr>
            <a:graphicFrameLocks noGrp="1"/>
          </p:cNvGraphicFramePr>
          <p:nvPr>
            <p:extLst>
              <p:ext uri="{D42A27DB-BD31-4B8C-83A1-F6EECF244321}">
                <p14:modId xmlns:p14="http://schemas.microsoft.com/office/powerpoint/2010/main" val="2509895986"/>
              </p:ext>
            </p:extLst>
          </p:nvPr>
        </p:nvGraphicFramePr>
        <p:xfrm>
          <a:off x="705854" y="2566231"/>
          <a:ext cx="5085345" cy="3681916"/>
        </p:xfrm>
        <a:graphic>
          <a:graphicData uri="http://schemas.openxmlformats.org/drawingml/2006/table">
            <a:tbl>
              <a:tblPr firstRow="1" bandRow="1">
                <a:tableStyleId>{5C22544A-7EE6-4342-B048-85BDC9FD1C3A}</a:tableStyleId>
              </a:tblPr>
              <a:tblGrid>
                <a:gridCol w="1604209">
                  <a:extLst>
                    <a:ext uri="{9D8B030D-6E8A-4147-A177-3AD203B41FA5}">
                      <a16:colId xmlns:a16="http://schemas.microsoft.com/office/drawing/2014/main" val="2231982875"/>
                    </a:ext>
                  </a:extLst>
                </a:gridCol>
                <a:gridCol w="2983832">
                  <a:extLst>
                    <a:ext uri="{9D8B030D-6E8A-4147-A177-3AD203B41FA5}">
                      <a16:colId xmlns:a16="http://schemas.microsoft.com/office/drawing/2014/main" val="1369830361"/>
                    </a:ext>
                  </a:extLst>
                </a:gridCol>
                <a:gridCol w="497304">
                  <a:extLst>
                    <a:ext uri="{9D8B030D-6E8A-4147-A177-3AD203B41FA5}">
                      <a16:colId xmlns:a16="http://schemas.microsoft.com/office/drawing/2014/main" val="3994974357"/>
                    </a:ext>
                  </a:extLst>
                </a:gridCol>
              </a:tblGrid>
              <a:tr h="920479">
                <a:tc>
                  <a:txBody>
                    <a:bodyPr/>
                    <a:lstStyle/>
                    <a:p>
                      <a:r>
                        <a:rPr kumimoji="1" lang="ja-JP" altLang="en-US" b="0" dirty="0">
                          <a:solidFill>
                            <a:schemeClr val="tx1"/>
                          </a:solidFill>
                        </a:rPr>
                        <a:t>様式第</a:t>
                      </a:r>
                      <a:r>
                        <a:rPr kumimoji="1" lang="en-US" altLang="ja-JP" b="0" dirty="0">
                          <a:solidFill>
                            <a:schemeClr val="tx1"/>
                          </a:solidFill>
                        </a:rPr>
                        <a:t>1</a:t>
                      </a:r>
                      <a:r>
                        <a:rPr kumimoji="1" lang="ja-JP" altLang="en-US" b="0" dirty="0">
                          <a:solidFill>
                            <a:schemeClr val="tx1"/>
                          </a:solidFill>
                        </a:rPr>
                        <a:t>号</a:t>
                      </a:r>
                      <a:r>
                        <a:rPr kumimoji="1" lang="en-US" altLang="ja-JP" b="0" dirty="0">
                          <a:solidFill>
                            <a:schemeClr val="tx1"/>
                          </a:solidFill>
                        </a:rPr>
                        <a:t>(1)</a:t>
                      </a:r>
                      <a:endParaRPr kumimoji="1" lang="ja-JP" altLang="en-US"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b="0" dirty="0">
                          <a:solidFill>
                            <a:schemeClr val="tx1"/>
                          </a:solidFill>
                        </a:rPr>
                        <a:t>休業等実施計画</a:t>
                      </a:r>
                      <a:r>
                        <a:rPr kumimoji="1" lang="en-US" altLang="ja-JP" b="0" dirty="0">
                          <a:solidFill>
                            <a:schemeClr val="tx1"/>
                          </a:solidFill>
                        </a:rPr>
                        <a:t>(</a:t>
                      </a:r>
                      <a:r>
                        <a:rPr kumimoji="1" lang="ja-JP" altLang="en-US" b="0" dirty="0">
                          <a:solidFill>
                            <a:schemeClr val="tx1"/>
                          </a:solidFill>
                        </a:rPr>
                        <a:t>変更</a:t>
                      </a:r>
                      <a:r>
                        <a:rPr kumimoji="1" lang="en-US" altLang="ja-JP" b="0" dirty="0">
                          <a:solidFill>
                            <a:schemeClr val="tx1"/>
                          </a:solidFill>
                        </a:rPr>
                        <a:t>)</a:t>
                      </a:r>
                      <a:r>
                        <a:rPr kumimoji="1" lang="ja-JP" altLang="en-US" b="0" dirty="0">
                          <a:solidFill>
                            <a:schemeClr val="tx1"/>
                          </a:solidFill>
                        </a:rPr>
                        <a:t>届</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kumimoji="1" lang="ja-JP" altLang="en-US"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5905435"/>
                  </a:ext>
                </a:extLst>
              </a:tr>
              <a:tr h="920479">
                <a:tc>
                  <a:txBody>
                    <a:bodyPr/>
                    <a:lstStyle/>
                    <a:p>
                      <a:r>
                        <a:rPr kumimoji="1" lang="ja-JP" altLang="en-US" b="0" dirty="0">
                          <a:solidFill>
                            <a:schemeClr val="tx1"/>
                          </a:solidFill>
                        </a:rPr>
                        <a:t>様式第</a:t>
                      </a:r>
                      <a:r>
                        <a:rPr kumimoji="1" lang="en-US" altLang="ja-JP" b="0" dirty="0">
                          <a:solidFill>
                            <a:schemeClr val="tx1"/>
                          </a:solidFill>
                        </a:rPr>
                        <a:t>2</a:t>
                      </a:r>
                      <a:r>
                        <a:rPr kumimoji="1" lang="ja-JP" altLang="en-US" b="0" dirty="0">
                          <a:solidFill>
                            <a:schemeClr val="tx1"/>
                          </a:solidFill>
                        </a:rPr>
                        <a:t>号</a:t>
                      </a:r>
                      <a:r>
                        <a:rPr kumimoji="1" lang="en-US" altLang="ja-JP" b="0" dirty="0">
                          <a:solidFill>
                            <a:schemeClr val="tx1"/>
                          </a:solidFill>
                        </a:rPr>
                        <a:t>(2)</a:t>
                      </a:r>
                      <a:endParaRPr kumimoji="1" lang="ja-JP" altLang="en-US" b="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kumimoji="1" lang="ja-JP" altLang="en-US" b="0" dirty="0">
                          <a:solidFill>
                            <a:schemeClr val="tx1"/>
                          </a:solidFill>
                        </a:rPr>
                        <a:t>事業活動の状況に関する申出書</a:t>
                      </a:r>
                      <a:endParaRPr kumimoji="1" lang="en-US" altLang="ja-JP" b="0" dirty="0">
                        <a:solidFill>
                          <a:schemeClr val="tx1"/>
                        </a:solidFill>
                      </a:endParaRPr>
                    </a:p>
                    <a:p>
                      <a:r>
                        <a:rPr kumimoji="1" lang="ja-JP" altLang="en-US" b="0" dirty="0">
                          <a:solidFill>
                            <a:schemeClr val="tx1"/>
                          </a:solidFill>
                        </a:rPr>
                        <a:t>売上がわかる書類の写し</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kumimoji="1" lang="ja-JP" altLang="en-US" b="0" dirty="0">
                          <a:solidFill>
                            <a:schemeClr val="tx1"/>
                          </a:solidFill>
                        </a:rPr>
                        <a:t>初</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1566760"/>
                  </a:ext>
                </a:extLst>
              </a:tr>
              <a:tr h="920479">
                <a:tc>
                  <a:txBody>
                    <a:bodyPr/>
                    <a:lstStyle/>
                    <a:p>
                      <a:r>
                        <a:rPr kumimoji="1" lang="ja-JP" altLang="en-US" b="0" dirty="0">
                          <a:solidFill>
                            <a:schemeClr val="tx1"/>
                          </a:solidFill>
                        </a:rPr>
                        <a:t>確認書類①</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b="0" dirty="0">
                          <a:solidFill>
                            <a:schemeClr val="tx1"/>
                          </a:solidFill>
                        </a:rPr>
                        <a:t>休業協定書</a:t>
                      </a:r>
                      <a:endParaRPr kumimoji="1" lang="en-US" altLang="ja-JP" b="0" dirty="0">
                        <a:solidFill>
                          <a:schemeClr val="tx1"/>
                        </a:solidFill>
                      </a:endParaRPr>
                    </a:p>
                    <a:p>
                      <a:r>
                        <a:rPr kumimoji="1" lang="ja-JP" altLang="en-US" b="0" dirty="0">
                          <a:solidFill>
                            <a:schemeClr val="tx1"/>
                          </a:solidFill>
                        </a:rPr>
                        <a:t>労働者代表選任書</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b="0" dirty="0">
                          <a:solidFill>
                            <a:schemeClr val="tx1"/>
                          </a:solidFill>
                        </a:rPr>
                        <a:t>初</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1838955"/>
                  </a:ext>
                </a:extLst>
              </a:tr>
              <a:tr h="920479">
                <a:tc>
                  <a:txBody>
                    <a:bodyPr/>
                    <a:lstStyle/>
                    <a:p>
                      <a:r>
                        <a:rPr kumimoji="1" lang="ja-JP" altLang="en-US" b="0" dirty="0">
                          <a:solidFill>
                            <a:schemeClr val="tx1"/>
                          </a:solidFill>
                        </a:rPr>
                        <a:t>確認書類②</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b="0" dirty="0">
                          <a:solidFill>
                            <a:schemeClr val="tx1"/>
                          </a:solidFill>
                        </a:rPr>
                        <a:t>労働者名簿・役員名簿</a:t>
                      </a:r>
                      <a:endParaRPr kumimoji="1" lang="en-US" altLang="ja-JP" b="0" dirty="0">
                        <a:solidFill>
                          <a:schemeClr val="tx1"/>
                        </a:solidFill>
                      </a:endParaRPr>
                    </a:p>
                    <a:p>
                      <a:r>
                        <a:rPr kumimoji="1" lang="ja-JP" altLang="en-US" b="0" dirty="0">
                          <a:solidFill>
                            <a:schemeClr val="tx1"/>
                          </a:solidFill>
                        </a:rPr>
                        <a:t>（資本額を示す書類）</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b="0" dirty="0">
                          <a:solidFill>
                            <a:schemeClr val="tx1"/>
                          </a:solidFill>
                        </a:rPr>
                        <a:t>初</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8852391"/>
                  </a:ext>
                </a:extLst>
              </a:tr>
            </a:tbl>
          </a:graphicData>
        </a:graphic>
      </p:graphicFrame>
      <p:graphicFrame>
        <p:nvGraphicFramePr>
          <p:cNvPr id="9" name="表 3">
            <a:extLst>
              <a:ext uri="{FF2B5EF4-FFF2-40B4-BE49-F238E27FC236}">
                <a16:creationId xmlns:a16="http://schemas.microsoft.com/office/drawing/2014/main" id="{1B0B4EC9-8836-46D1-B11E-FFC49E89E017}"/>
              </a:ext>
            </a:extLst>
          </p:cNvPr>
          <p:cNvGraphicFramePr>
            <a:graphicFrameLocks noGrp="1"/>
          </p:cNvGraphicFramePr>
          <p:nvPr>
            <p:extLst>
              <p:ext uri="{D42A27DB-BD31-4B8C-83A1-F6EECF244321}">
                <p14:modId xmlns:p14="http://schemas.microsoft.com/office/powerpoint/2010/main" val="3956597657"/>
              </p:ext>
            </p:extLst>
          </p:nvPr>
        </p:nvGraphicFramePr>
        <p:xfrm>
          <a:off x="6481014" y="2465299"/>
          <a:ext cx="5085345" cy="4047787"/>
        </p:xfrm>
        <a:graphic>
          <a:graphicData uri="http://schemas.openxmlformats.org/drawingml/2006/table">
            <a:tbl>
              <a:tblPr firstRow="1" bandRow="1">
                <a:tableStyleId>{5C22544A-7EE6-4342-B048-85BDC9FD1C3A}</a:tableStyleId>
              </a:tblPr>
              <a:tblGrid>
                <a:gridCol w="1411702">
                  <a:extLst>
                    <a:ext uri="{9D8B030D-6E8A-4147-A177-3AD203B41FA5}">
                      <a16:colId xmlns:a16="http://schemas.microsoft.com/office/drawing/2014/main" val="2231982875"/>
                    </a:ext>
                  </a:extLst>
                </a:gridCol>
                <a:gridCol w="3673643">
                  <a:extLst>
                    <a:ext uri="{9D8B030D-6E8A-4147-A177-3AD203B41FA5}">
                      <a16:colId xmlns:a16="http://schemas.microsoft.com/office/drawing/2014/main" val="1369830361"/>
                    </a:ext>
                  </a:extLst>
                </a:gridCol>
              </a:tblGrid>
              <a:tr h="650614">
                <a:tc>
                  <a:txBody>
                    <a:bodyPr/>
                    <a:lstStyle/>
                    <a:p>
                      <a:r>
                        <a:rPr kumimoji="1" lang="ja-JP" altLang="en-US" b="0" dirty="0">
                          <a:solidFill>
                            <a:schemeClr val="tx1"/>
                          </a:solidFill>
                          <a:latin typeface="+mn-lt"/>
                        </a:rPr>
                        <a:t>様式第</a:t>
                      </a:r>
                      <a:r>
                        <a:rPr kumimoji="1" lang="en-US" altLang="ja-JP" b="0" dirty="0">
                          <a:solidFill>
                            <a:schemeClr val="tx1"/>
                          </a:solidFill>
                          <a:latin typeface="+mn-lt"/>
                        </a:rPr>
                        <a:t>6</a:t>
                      </a:r>
                      <a:r>
                        <a:rPr kumimoji="1" lang="ja-JP" altLang="en-US" b="0" dirty="0">
                          <a:solidFill>
                            <a:schemeClr val="tx1"/>
                          </a:solidFill>
                          <a:latin typeface="+mn-lt"/>
                        </a:rPr>
                        <a:t>号</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b="0" dirty="0">
                          <a:solidFill>
                            <a:schemeClr val="tx1"/>
                          </a:solidFill>
                          <a:latin typeface="+mn-lt"/>
                        </a:rPr>
                        <a:t>支給要件確認申立書</a:t>
                      </a:r>
                      <a:endParaRPr kumimoji="1" lang="en-US" altLang="ja-JP" b="0" dirty="0">
                        <a:solidFill>
                          <a:schemeClr val="tx1"/>
                        </a:solidFill>
                        <a:latin typeface="+mn-lt"/>
                      </a:endParaRPr>
                    </a:p>
                    <a:p>
                      <a:r>
                        <a:rPr kumimoji="1" lang="ja-JP" altLang="en-US" b="0" dirty="0">
                          <a:solidFill>
                            <a:schemeClr val="tx1"/>
                          </a:solidFill>
                          <a:latin typeface="+mn-lt"/>
                        </a:rPr>
                        <a:t>役員等一覧</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5905435"/>
                  </a:ext>
                </a:extLst>
              </a:tr>
              <a:tr h="481777">
                <a:tc>
                  <a:txBody>
                    <a:bodyPr/>
                    <a:lstStyle/>
                    <a:p>
                      <a:r>
                        <a:rPr kumimoji="1" lang="ja-JP" altLang="en-US" b="0" dirty="0">
                          <a:solidFill>
                            <a:schemeClr val="tx1"/>
                          </a:solidFill>
                          <a:latin typeface="+mn-lt"/>
                        </a:rPr>
                        <a:t>様式第</a:t>
                      </a:r>
                      <a:r>
                        <a:rPr kumimoji="1" lang="en-US" altLang="ja-JP" b="0" dirty="0">
                          <a:solidFill>
                            <a:schemeClr val="tx1"/>
                          </a:solidFill>
                          <a:latin typeface="+mn-lt"/>
                        </a:rPr>
                        <a:t>7</a:t>
                      </a:r>
                      <a:r>
                        <a:rPr kumimoji="1" lang="ja-JP" altLang="en-US" b="0" dirty="0">
                          <a:solidFill>
                            <a:schemeClr val="tx1"/>
                          </a:solidFill>
                          <a:latin typeface="+mn-lt"/>
                        </a:rPr>
                        <a:t>号</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kumimoji="1" lang="ja-JP" altLang="en-US" b="0" dirty="0">
                          <a:solidFill>
                            <a:schemeClr val="tx1"/>
                          </a:solidFill>
                          <a:latin typeface="+mn-lt"/>
                        </a:rPr>
                        <a:t>（休業等）支給申請書</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1566760"/>
                  </a:ext>
                </a:extLst>
              </a:tr>
              <a:tr h="481777">
                <a:tc>
                  <a:txBody>
                    <a:bodyPr/>
                    <a:lstStyle/>
                    <a:p>
                      <a:r>
                        <a:rPr kumimoji="1" lang="ja-JP" altLang="en-US" b="0" dirty="0">
                          <a:solidFill>
                            <a:schemeClr val="tx1"/>
                          </a:solidFill>
                          <a:latin typeface="+mn-lt"/>
                        </a:rPr>
                        <a:t>様式第</a:t>
                      </a:r>
                      <a:r>
                        <a:rPr kumimoji="1" lang="en-US" altLang="ja-JP" b="0" dirty="0">
                          <a:solidFill>
                            <a:schemeClr val="tx1"/>
                          </a:solidFill>
                          <a:latin typeface="+mn-lt"/>
                        </a:rPr>
                        <a:t>8</a:t>
                      </a:r>
                      <a:r>
                        <a:rPr kumimoji="1" lang="ja-JP" altLang="en-US" b="0" dirty="0">
                          <a:solidFill>
                            <a:schemeClr val="tx1"/>
                          </a:solidFill>
                          <a:latin typeface="+mn-lt"/>
                        </a:rPr>
                        <a:t>号</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kumimoji="1" lang="ja-JP" altLang="en-US" b="0" dirty="0">
                          <a:solidFill>
                            <a:schemeClr val="tx1"/>
                          </a:solidFill>
                          <a:latin typeface="+mn-lt"/>
                        </a:rPr>
                        <a:t>助成額算定書</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8379520"/>
                  </a:ext>
                </a:extLst>
              </a:tr>
              <a:tr h="481777">
                <a:tc>
                  <a:txBody>
                    <a:bodyPr/>
                    <a:lstStyle/>
                    <a:p>
                      <a:r>
                        <a:rPr kumimoji="1" lang="ja-JP" altLang="en-US" b="0" dirty="0">
                          <a:solidFill>
                            <a:schemeClr val="tx1"/>
                          </a:solidFill>
                          <a:latin typeface="+mn-lt"/>
                        </a:rPr>
                        <a:t>様式第</a:t>
                      </a:r>
                      <a:r>
                        <a:rPr kumimoji="1" lang="en-US" altLang="ja-JP" b="0" dirty="0">
                          <a:solidFill>
                            <a:schemeClr val="tx1"/>
                          </a:solidFill>
                          <a:latin typeface="+mn-lt"/>
                        </a:rPr>
                        <a:t>9</a:t>
                      </a:r>
                      <a:r>
                        <a:rPr kumimoji="1" lang="ja-JP" altLang="en-US" b="0" dirty="0">
                          <a:solidFill>
                            <a:schemeClr val="tx1"/>
                          </a:solidFill>
                          <a:latin typeface="+mn-lt"/>
                        </a:rPr>
                        <a:t>号</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kumimoji="1" lang="ja-JP" altLang="en-US" b="0" dirty="0">
                          <a:solidFill>
                            <a:schemeClr val="tx1"/>
                          </a:solidFill>
                          <a:latin typeface="+mn-lt"/>
                        </a:rPr>
                        <a:t>休業・教育訓練実績一覧表</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23196535"/>
                  </a:ext>
                </a:extLst>
              </a:tr>
              <a:tr h="650614">
                <a:tc>
                  <a:txBody>
                    <a:bodyPr/>
                    <a:lstStyle/>
                    <a:p>
                      <a:r>
                        <a:rPr kumimoji="1" lang="ja-JP" altLang="en-US" b="0" dirty="0">
                          <a:solidFill>
                            <a:schemeClr val="tx1"/>
                          </a:solidFill>
                          <a:latin typeface="+mn-lt"/>
                        </a:rPr>
                        <a:t>確認書類①</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b="0" dirty="0">
                          <a:solidFill>
                            <a:schemeClr val="tx1"/>
                          </a:solidFill>
                          <a:latin typeface="+mn-lt"/>
                        </a:rPr>
                        <a:t>出勤簿・タイムカード・シフト表など</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1838955"/>
                  </a:ext>
                </a:extLst>
              </a:tr>
              <a:tr h="650614">
                <a:tc>
                  <a:txBody>
                    <a:bodyPr/>
                    <a:lstStyle/>
                    <a:p>
                      <a:r>
                        <a:rPr kumimoji="1" lang="ja-JP" altLang="en-US" b="0" dirty="0">
                          <a:solidFill>
                            <a:schemeClr val="tx1"/>
                          </a:solidFill>
                          <a:latin typeface="+mn-lt"/>
                        </a:rPr>
                        <a:t>確認書類②</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b="0" dirty="0">
                          <a:solidFill>
                            <a:schemeClr val="tx1"/>
                          </a:solidFill>
                          <a:latin typeface="+mn-lt"/>
                        </a:rPr>
                        <a:t>賃金台帳・給与明細書</a:t>
                      </a:r>
                      <a:r>
                        <a:rPr kumimoji="1" lang="en-US" altLang="ja-JP" b="0" dirty="0">
                          <a:solidFill>
                            <a:schemeClr val="tx1"/>
                          </a:solidFill>
                          <a:latin typeface="+mn-lt"/>
                        </a:rPr>
                        <a:t>4</a:t>
                      </a:r>
                      <a:r>
                        <a:rPr kumimoji="1" lang="ja-JP" altLang="en-US" b="0" dirty="0">
                          <a:solidFill>
                            <a:schemeClr val="tx1"/>
                          </a:solidFill>
                          <a:latin typeface="+mn-lt"/>
                        </a:rPr>
                        <a:t>ヶ月分</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8852391"/>
                  </a:ext>
                </a:extLst>
              </a:tr>
              <a:tr h="650614">
                <a:tc>
                  <a:txBody>
                    <a:bodyPr/>
                    <a:lstStyle/>
                    <a:p>
                      <a:r>
                        <a:rPr kumimoji="1" lang="ja-JP" altLang="en-US" b="0" dirty="0">
                          <a:solidFill>
                            <a:schemeClr val="tx1"/>
                          </a:solidFill>
                        </a:rPr>
                        <a:t>確認書類</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b="0" dirty="0">
                          <a:solidFill>
                            <a:schemeClr val="tx1"/>
                          </a:solidFill>
                        </a:rPr>
                        <a:t>就業規則・給与規程・労働条件通知書など</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0270957"/>
                  </a:ext>
                </a:extLst>
              </a:tr>
            </a:tbl>
          </a:graphicData>
        </a:graphic>
      </p:graphicFrame>
    </p:spTree>
    <p:extLst>
      <p:ext uri="{BB962C8B-B14F-4D97-AF65-F5344CB8AC3E}">
        <p14:creationId xmlns:p14="http://schemas.microsoft.com/office/powerpoint/2010/main" val="738927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4108817" cy="369332"/>
          </a:xfrm>
          <a:prstGeom prst="rect">
            <a:avLst/>
          </a:prstGeom>
          <a:noFill/>
        </p:spPr>
        <p:txBody>
          <a:bodyPr wrap="none" rtlCol="0">
            <a:spAutoFit/>
          </a:bodyPr>
          <a:lstStyle/>
          <a:p>
            <a:r>
              <a:rPr kumimoji="1" lang="ja-JP" altLang="en-US" b="1" dirty="0">
                <a:solidFill>
                  <a:schemeClr val="accent1"/>
                </a:solidFill>
              </a:rPr>
              <a:t>雇用調整助成金の休業協定書の書き方</a:t>
            </a:r>
          </a:p>
        </p:txBody>
      </p:sp>
      <p:sp>
        <p:nvSpPr>
          <p:cNvPr id="2" name="正方形/長方形 1">
            <a:extLst>
              <a:ext uri="{FF2B5EF4-FFF2-40B4-BE49-F238E27FC236}">
                <a16:creationId xmlns:a16="http://schemas.microsoft.com/office/drawing/2014/main" id="{B7DD8197-0B5A-44CE-A4C3-CD35BAD0A733}"/>
              </a:ext>
            </a:extLst>
          </p:cNvPr>
          <p:cNvSpPr/>
          <p:nvPr/>
        </p:nvSpPr>
        <p:spPr>
          <a:xfrm>
            <a:off x="545431" y="978568"/>
            <a:ext cx="5184249" cy="55986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t>休 業 協 定 書</a:t>
            </a:r>
            <a:endParaRPr lang="en-US" altLang="ja-JP" sz="1200" dirty="0"/>
          </a:p>
          <a:p>
            <a:endParaRPr lang="ja-JP" altLang="en-US" sz="1200" dirty="0"/>
          </a:p>
          <a:p>
            <a:r>
              <a:rPr lang="ja-JP" altLang="en-US" sz="1200" dirty="0"/>
              <a:t>　会社と従業員代表とは、休業の実施に関し、次のとおり協定します。</a:t>
            </a:r>
            <a:endParaRPr lang="en-US" altLang="ja-JP" sz="1200" dirty="0"/>
          </a:p>
          <a:p>
            <a:endParaRPr lang="ja-JP" altLang="en-US" sz="1200" dirty="0"/>
          </a:p>
          <a:p>
            <a:r>
              <a:rPr lang="ja-JP" altLang="en-US" sz="1200" dirty="0"/>
              <a:t>（休業の実施予定時期等）</a:t>
            </a:r>
          </a:p>
          <a:p>
            <a:r>
              <a:rPr lang="ja-JP" altLang="en-US" sz="1200" dirty="0"/>
              <a:t>第１条　休業は、令和</a:t>
            </a:r>
            <a:r>
              <a:rPr lang="en-US" altLang="ja-JP" sz="1200" dirty="0"/>
              <a:t>2</a:t>
            </a:r>
            <a:r>
              <a:rPr lang="ja-JP" altLang="en-US" sz="1200" dirty="0"/>
              <a:t>年◯月◯日から令和</a:t>
            </a:r>
            <a:r>
              <a:rPr lang="en-US" altLang="ja-JP" sz="1200" dirty="0"/>
              <a:t>2</a:t>
            </a:r>
            <a:r>
              <a:rPr lang="ja-JP" altLang="en-US" sz="1200" dirty="0"/>
              <a:t>年◯月◯日までの</a:t>
            </a:r>
            <a:r>
              <a:rPr lang="en-US" altLang="ja-JP" sz="1200" dirty="0"/>
              <a:t>1</a:t>
            </a:r>
            <a:r>
              <a:rPr lang="ja-JP" altLang="en-US" sz="1200" dirty="0"/>
              <a:t>カ月間において、◯◯日間実施します。</a:t>
            </a:r>
          </a:p>
          <a:p>
            <a:r>
              <a:rPr lang="ja-JP" altLang="en-US" sz="1200" dirty="0"/>
              <a:t>２　ただし、そのうち◯日間は短時間休業とします。</a:t>
            </a:r>
          </a:p>
          <a:p>
            <a:endParaRPr lang="ja-JP" altLang="en-US" sz="1200" dirty="0"/>
          </a:p>
          <a:p>
            <a:r>
              <a:rPr lang="ja-JP" altLang="en-US" sz="1200" dirty="0"/>
              <a:t>（休業の時間数）</a:t>
            </a:r>
          </a:p>
          <a:p>
            <a:r>
              <a:rPr lang="ja-JP" altLang="en-US" sz="1200" dirty="0"/>
              <a:t>第２条　休業は、始業時間（◯時◯分）から終業時間（◯時◯分）までの間行います。</a:t>
            </a:r>
          </a:p>
          <a:p>
            <a:r>
              <a:rPr lang="ja-JP" altLang="en-US" sz="1200" dirty="0"/>
              <a:t>２　ただし、短時間休業の場合、この時間帯のうち◯時間を休業します。</a:t>
            </a:r>
          </a:p>
          <a:p>
            <a:endParaRPr lang="ja-JP" altLang="en-US" sz="1200" dirty="0"/>
          </a:p>
          <a:p>
            <a:r>
              <a:rPr lang="ja-JP" altLang="en-US" sz="1200" dirty="0"/>
              <a:t>（休業の対象者）</a:t>
            </a:r>
          </a:p>
          <a:p>
            <a:r>
              <a:rPr lang="ja-JP" altLang="en-US" sz="1200" dirty="0"/>
              <a:t>第３条　休業の対象者は全従業員とし、休業実施日においては、そのうち概ね　人をできる限り交代で休業させるものとします。</a:t>
            </a:r>
          </a:p>
          <a:p>
            <a:r>
              <a:rPr lang="ja-JP" altLang="en-US" sz="1200" dirty="0"/>
              <a:t>２　ただし、短時間休業の場合は全従業員を一斉に休業させます。</a:t>
            </a:r>
            <a:endParaRPr lang="en-US" altLang="ja-JP" sz="1200" dirty="0"/>
          </a:p>
        </p:txBody>
      </p:sp>
      <p:sp>
        <p:nvSpPr>
          <p:cNvPr id="11" name="正方形/長方形 10">
            <a:extLst>
              <a:ext uri="{FF2B5EF4-FFF2-40B4-BE49-F238E27FC236}">
                <a16:creationId xmlns:a16="http://schemas.microsoft.com/office/drawing/2014/main" id="{160BF30E-6D84-454D-B94A-D1D10A33E564}"/>
              </a:ext>
            </a:extLst>
          </p:cNvPr>
          <p:cNvSpPr/>
          <p:nvPr/>
        </p:nvSpPr>
        <p:spPr>
          <a:xfrm>
            <a:off x="6462320" y="978568"/>
            <a:ext cx="5184249" cy="55986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t>（休業手当額の算定基準）</a:t>
            </a:r>
          </a:p>
          <a:p>
            <a:r>
              <a:rPr lang="ja-JP" altLang="en-US" sz="1200" dirty="0"/>
              <a:t>第４条　休業中は、</a:t>
            </a:r>
            <a:r>
              <a:rPr lang="en-US" altLang="ja-JP" sz="1200" dirty="0"/>
              <a:t>1</a:t>
            </a:r>
            <a:r>
              <a:rPr lang="ja-JP" altLang="en-US" sz="1200" dirty="0"/>
              <a:t>日あたり次の計算方法で算定した額の６０％相当額の休業手当を支給します。なお、賃金は通勤手当を除く諸手当を含むものとします。</a:t>
            </a:r>
          </a:p>
          <a:p>
            <a:r>
              <a:rPr lang="en-US" altLang="ja-JP" sz="1200" dirty="0"/>
              <a:t>(1)</a:t>
            </a:r>
            <a:r>
              <a:rPr lang="ja-JP" altLang="en-US" sz="1200" dirty="0"/>
              <a:t>月給　・・・　月額</a:t>
            </a:r>
            <a:r>
              <a:rPr lang="en-US" altLang="ja-JP" sz="1200" dirty="0"/>
              <a:t>÷</a:t>
            </a:r>
            <a:r>
              <a:rPr lang="ja-JP" altLang="en-US" sz="1200" dirty="0"/>
              <a:t>１月の平均所定労働日数（◯日）</a:t>
            </a:r>
          </a:p>
          <a:p>
            <a:r>
              <a:rPr lang="en-US" altLang="ja-JP" sz="1200" dirty="0"/>
              <a:t>(2)</a:t>
            </a:r>
            <a:r>
              <a:rPr lang="ja-JP" altLang="en-US" sz="1200" dirty="0"/>
              <a:t>日給　・・・　日額</a:t>
            </a:r>
          </a:p>
          <a:p>
            <a:r>
              <a:rPr lang="en-US" altLang="ja-JP" sz="1200" dirty="0"/>
              <a:t>(3)</a:t>
            </a:r>
            <a:r>
              <a:rPr lang="ja-JP" altLang="en-US" sz="1200" dirty="0"/>
              <a:t>時間給・・・　時給額</a:t>
            </a:r>
            <a:r>
              <a:rPr lang="en-US" altLang="ja-JP" sz="1200" dirty="0"/>
              <a:t>×</a:t>
            </a:r>
            <a:r>
              <a:rPr lang="ja-JP" altLang="en-US" sz="1200" dirty="0"/>
              <a:t>一日の平均所定労働時間（直近３ヶ月平均）</a:t>
            </a:r>
          </a:p>
          <a:p>
            <a:r>
              <a:rPr lang="ja-JP" altLang="en-US" sz="1200" dirty="0"/>
              <a:t>２　短時間休業の場合は、１時間あたりの賃金額を次の計算方法で算定した額の６０％相当額の休業手当を支給します。</a:t>
            </a:r>
          </a:p>
          <a:p>
            <a:r>
              <a:rPr lang="en-US" altLang="ja-JP" sz="1200" dirty="0"/>
              <a:t>(1)</a:t>
            </a:r>
            <a:r>
              <a:rPr lang="ja-JP" altLang="en-US" sz="1200" dirty="0"/>
              <a:t>月給　・・・　月額</a:t>
            </a:r>
            <a:r>
              <a:rPr lang="en-US" altLang="ja-JP" sz="1200" dirty="0"/>
              <a:t>÷</a:t>
            </a:r>
            <a:r>
              <a:rPr lang="ja-JP" altLang="en-US" sz="1200" dirty="0"/>
              <a:t>１月の平均所定労働時間（◯時間）</a:t>
            </a:r>
          </a:p>
          <a:p>
            <a:r>
              <a:rPr lang="en-US" altLang="ja-JP" sz="1200" dirty="0"/>
              <a:t>(2)</a:t>
            </a:r>
            <a:r>
              <a:rPr lang="ja-JP" altLang="en-US" sz="1200" dirty="0"/>
              <a:t>日給　・・・　日額</a:t>
            </a:r>
            <a:r>
              <a:rPr lang="en-US" altLang="ja-JP" sz="1200" dirty="0"/>
              <a:t>÷</a:t>
            </a:r>
            <a:r>
              <a:rPr lang="ja-JP" altLang="en-US" sz="1200" dirty="0"/>
              <a:t>１日の所定労働時間</a:t>
            </a:r>
          </a:p>
          <a:p>
            <a:r>
              <a:rPr lang="en-US" altLang="ja-JP" sz="1200" dirty="0"/>
              <a:t>(3)</a:t>
            </a:r>
            <a:r>
              <a:rPr lang="ja-JP" altLang="en-US" sz="1200" dirty="0"/>
              <a:t>時間給・・・　時給額</a:t>
            </a:r>
          </a:p>
          <a:p>
            <a:endParaRPr lang="ja-JP" altLang="en-US" sz="1200" dirty="0"/>
          </a:p>
          <a:p>
            <a:r>
              <a:rPr lang="ja-JP" altLang="en-US" sz="1200" dirty="0"/>
              <a:t>（雑則）</a:t>
            </a:r>
          </a:p>
          <a:p>
            <a:r>
              <a:rPr lang="ja-JP" altLang="en-US" sz="1200" dirty="0"/>
              <a:t>第５条　この協定の有効期間は、令和</a:t>
            </a:r>
            <a:r>
              <a:rPr lang="en-US" altLang="ja-JP" sz="1200" dirty="0"/>
              <a:t>2</a:t>
            </a:r>
            <a:r>
              <a:rPr lang="ja-JP" altLang="en-US" sz="1200" dirty="0"/>
              <a:t>年◯月◯日から令和</a:t>
            </a:r>
            <a:r>
              <a:rPr lang="en-US" altLang="ja-JP" sz="1200" dirty="0"/>
              <a:t>2</a:t>
            </a:r>
            <a:r>
              <a:rPr lang="ja-JP" altLang="en-US" sz="1200" dirty="0"/>
              <a:t>年◯月◯日までとします。ただし、新型コロナウイルスの状況および業績への影響によっては、再度従業員代表との協定を締結し延長することがあります。</a:t>
            </a:r>
          </a:p>
          <a:p>
            <a:endParaRPr lang="ja-JP" altLang="en-US" sz="1200" dirty="0"/>
          </a:p>
          <a:p>
            <a:r>
              <a:rPr lang="ja-JP" altLang="en-US" sz="1200" dirty="0"/>
              <a:t>令和</a:t>
            </a:r>
            <a:r>
              <a:rPr lang="en-US" altLang="ja-JP" sz="1200" dirty="0"/>
              <a:t>2</a:t>
            </a:r>
            <a:r>
              <a:rPr lang="ja-JP" altLang="en-US" sz="1200" dirty="0"/>
              <a:t>年◯月◯日</a:t>
            </a:r>
          </a:p>
          <a:p>
            <a:r>
              <a:rPr lang="ja-JP" altLang="en-US" sz="1200" dirty="0"/>
              <a:t>株式会社 ◯◯◯◯</a:t>
            </a:r>
          </a:p>
          <a:p>
            <a:r>
              <a:rPr lang="ja-JP" altLang="en-US" sz="1200" dirty="0"/>
              <a:t> 　　　　代表取締役　◯◯　◯◯　　　　　　　　　　 印</a:t>
            </a:r>
          </a:p>
          <a:p>
            <a:endParaRPr lang="ja-JP" altLang="en-US" sz="1200" dirty="0"/>
          </a:p>
          <a:p>
            <a:r>
              <a:rPr lang="ja-JP" altLang="en-US" sz="1200" dirty="0"/>
              <a:t> 　　　　従業員代表（自署）　◯◯　◯◯ 　　　　　　印</a:t>
            </a:r>
          </a:p>
          <a:p>
            <a:endParaRPr lang="ja-JP" altLang="en-US" sz="1200" dirty="0"/>
          </a:p>
        </p:txBody>
      </p:sp>
    </p:spTree>
    <p:extLst>
      <p:ext uri="{BB962C8B-B14F-4D97-AF65-F5344CB8AC3E}">
        <p14:creationId xmlns:p14="http://schemas.microsoft.com/office/powerpoint/2010/main" val="3552309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4801314" cy="369332"/>
          </a:xfrm>
          <a:prstGeom prst="rect">
            <a:avLst/>
          </a:prstGeom>
          <a:noFill/>
        </p:spPr>
        <p:txBody>
          <a:bodyPr wrap="none" rtlCol="0">
            <a:spAutoFit/>
          </a:bodyPr>
          <a:lstStyle/>
          <a:p>
            <a:r>
              <a:rPr kumimoji="1" lang="ja-JP" altLang="en-US" b="1" dirty="0">
                <a:solidFill>
                  <a:schemeClr val="accent1"/>
                </a:solidFill>
              </a:rPr>
              <a:t>雇用調整助成金の労働者代表専任届の書き方</a:t>
            </a:r>
          </a:p>
        </p:txBody>
      </p:sp>
      <p:sp>
        <p:nvSpPr>
          <p:cNvPr id="2" name="正方形/長方形 1">
            <a:extLst>
              <a:ext uri="{FF2B5EF4-FFF2-40B4-BE49-F238E27FC236}">
                <a16:creationId xmlns:a16="http://schemas.microsoft.com/office/drawing/2014/main" id="{B7DD8197-0B5A-44CE-A4C3-CD35BAD0A733}"/>
              </a:ext>
            </a:extLst>
          </p:cNvPr>
          <p:cNvSpPr/>
          <p:nvPr/>
        </p:nvSpPr>
        <p:spPr>
          <a:xfrm>
            <a:off x="545431" y="978568"/>
            <a:ext cx="5184249" cy="55986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t>労働者代表選任届</a:t>
            </a:r>
          </a:p>
          <a:p>
            <a:endParaRPr lang="ja-JP" altLang="en-US" sz="1200" dirty="0"/>
          </a:p>
          <a:p>
            <a:endParaRPr lang="ja-JP" altLang="en-US" sz="1200" dirty="0"/>
          </a:p>
          <a:p>
            <a:endParaRPr lang="ja-JP" altLang="en-US" sz="1200" dirty="0"/>
          </a:p>
          <a:p>
            <a:r>
              <a:rPr lang="ja-JP" altLang="en-US" sz="1200" dirty="0"/>
              <a:t>休業・教育訓練・出向の計画・実施に関する事項について、全労働者または過半数以上の労働者の総意を得て　</a:t>
            </a:r>
            <a:r>
              <a:rPr lang="ja-JP" altLang="en-US" sz="1200" dirty="0">
                <a:solidFill>
                  <a:schemeClr val="accent1"/>
                </a:solidFill>
              </a:rPr>
              <a:t>代表　太郎</a:t>
            </a:r>
            <a:r>
              <a:rPr lang="ja-JP" altLang="en-US" sz="1200" dirty="0"/>
              <a:t>　を労働者代表として選任されたことを届けます。</a:t>
            </a:r>
          </a:p>
          <a:p>
            <a:endParaRPr lang="ja-JP" altLang="en-US" sz="1200" dirty="0"/>
          </a:p>
          <a:p>
            <a:endParaRPr lang="ja-JP" altLang="en-US" sz="1200" dirty="0"/>
          </a:p>
          <a:p>
            <a:endParaRPr lang="ja-JP" altLang="en-US" sz="1200" dirty="0"/>
          </a:p>
          <a:p>
            <a:r>
              <a:rPr lang="ja-JP" altLang="en-US" sz="1200" dirty="0"/>
              <a:t>１　　選任年月日：　平成２年◯月◯日</a:t>
            </a:r>
          </a:p>
          <a:p>
            <a:endParaRPr lang="ja-JP" altLang="en-US" sz="1200" dirty="0"/>
          </a:p>
          <a:p>
            <a:endParaRPr lang="ja-JP" altLang="en-US" sz="1200" dirty="0"/>
          </a:p>
          <a:p>
            <a:r>
              <a:rPr lang="ja-JP" altLang="en-US" sz="1200" dirty="0"/>
              <a:t>２　　労働者</a:t>
            </a:r>
          </a:p>
          <a:p>
            <a:r>
              <a:rPr lang="ja-JP" altLang="en-US" sz="1200" dirty="0"/>
              <a:t>　　　　　　労働者代表　</a:t>
            </a:r>
            <a:r>
              <a:rPr lang="ja-JP" altLang="en-US" sz="1200" dirty="0">
                <a:solidFill>
                  <a:schemeClr val="accent1"/>
                </a:solidFill>
              </a:rPr>
              <a:t>代表　太郎　</a:t>
            </a:r>
            <a:r>
              <a:rPr lang="ja-JP" altLang="en-US" sz="1200" dirty="0"/>
              <a:t>他　◯◯名</a:t>
            </a:r>
          </a:p>
          <a:p>
            <a:endParaRPr lang="ja-JP" altLang="en-US" sz="1200" dirty="0"/>
          </a:p>
          <a:p>
            <a:endParaRPr lang="ja-JP" altLang="en-US" sz="1200" dirty="0"/>
          </a:p>
          <a:p>
            <a:endParaRPr lang="ja-JP" altLang="en-US" sz="1200" dirty="0"/>
          </a:p>
          <a:p>
            <a:r>
              <a:rPr lang="ja-JP" altLang="en-US" sz="1200" dirty="0"/>
              <a:t>令和２年◯月◯日</a:t>
            </a:r>
          </a:p>
          <a:p>
            <a:r>
              <a:rPr lang="ja-JP" altLang="en-US" sz="1200" dirty="0"/>
              <a:t>　　事業主</a:t>
            </a:r>
          </a:p>
          <a:p>
            <a:r>
              <a:rPr lang="ja-JP" altLang="en-US" sz="1200" dirty="0"/>
              <a:t>　　　　株式会社　◯◯◯◯</a:t>
            </a:r>
          </a:p>
          <a:p>
            <a:r>
              <a:rPr lang="ja-JP" altLang="en-US" sz="1200" dirty="0"/>
              <a:t>　　　　代表取締役　◯◯　◯◯　殿</a:t>
            </a:r>
          </a:p>
          <a:p>
            <a:endParaRPr lang="ja-JP" altLang="en-US" sz="1200" dirty="0"/>
          </a:p>
          <a:p>
            <a:endParaRPr lang="ja-JP" altLang="en-US" sz="1200" dirty="0"/>
          </a:p>
          <a:p>
            <a:endParaRPr lang="ja-JP" altLang="en-US" sz="1200" dirty="0"/>
          </a:p>
          <a:p>
            <a:r>
              <a:rPr lang="ja-JP" altLang="en-US" sz="1200" dirty="0"/>
              <a:t>　　　　　　　　　　　　　　　　労働者代表</a:t>
            </a:r>
          </a:p>
          <a:p>
            <a:r>
              <a:rPr lang="ja-JP" altLang="en-US" sz="1200" dirty="0"/>
              <a:t>　　　　　　　　　　　　　　　　職・氏名　製造　</a:t>
            </a:r>
            <a:r>
              <a:rPr lang="ja-JP" altLang="en-US" sz="1200" dirty="0">
                <a:solidFill>
                  <a:schemeClr val="accent1"/>
                </a:solidFill>
              </a:rPr>
              <a:t>代表　太郎　</a:t>
            </a:r>
            <a:r>
              <a:rPr lang="ja-JP" altLang="en-US" sz="1200" dirty="0"/>
              <a:t>印</a:t>
            </a:r>
          </a:p>
        </p:txBody>
      </p:sp>
      <p:sp>
        <p:nvSpPr>
          <p:cNvPr id="3" name="テキスト ボックス 2">
            <a:extLst>
              <a:ext uri="{FF2B5EF4-FFF2-40B4-BE49-F238E27FC236}">
                <a16:creationId xmlns:a16="http://schemas.microsoft.com/office/drawing/2014/main" id="{9A858788-E4CA-4AE5-9ADD-A5DCB21335A9}"/>
              </a:ext>
            </a:extLst>
          </p:cNvPr>
          <p:cNvSpPr txBox="1"/>
          <p:nvPr/>
        </p:nvSpPr>
        <p:spPr>
          <a:xfrm>
            <a:off x="6096000" y="1398494"/>
            <a:ext cx="5835252" cy="3792961"/>
          </a:xfrm>
          <a:prstGeom prst="rect">
            <a:avLst/>
          </a:prstGeom>
          <a:noFill/>
        </p:spPr>
        <p:txBody>
          <a:bodyPr wrap="none" rtlCol="0">
            <a:spAutoFit/>
          </a:bodyPr>
          <a:lstStyle/>
          <a:p>
            <a:pPr>
              <a:lnSpc>
                <a:spcPct val="150000"/>
              </a:lnSpc>
            </a:pPr>
            <a:r>
              <a:rPr kumimoji="1" lang="ja-JP" altLang="en-US" dirty="0"/>
              <a:t>原則としては、社員の過半数の署名押印が必要</a:t>
            </a:r>
            <a:endParaRPr kumimoji="1" lang="en-US" altLang="ja-JP" dirty="0"/>
          </a:p>
          <a:p>
            <a:pPr>
              <a:lnSpc>
                <a:spcPct val="150000"/>
              </a:lnSpc>
            </a:pPr>
            <a:r>
              <a:rPr lang="ja-JP" altLang="en-US" dirty="0"/>
              <a:t>特例に寄って、労働者代表選任届だけでよくなった。*</a:t>
            </a:r>
            <a:endParaRPr lang="en-US" altLang="ja-JP" dirty="0"/>
          </a:p>
          <a:p>
            <a:pPr>
              <a:lnSpc>
                <a:spcPct val="150000"/>
              </a:lnSpc>
            </a:pPr>
            <a:endParaRPr kumimoji="1" lang="en-US" altLang="ja-JP" dirty="0"/>
          </a:p>
          <a:p>
            <a:pPr>
              <a:lnSpc>
                <a:spcPct val="150000"/>
              </a:lnSpc>
            </a:pPr>
            <a:r>
              <a:rPr lang="ja-JP" altLang="en-US" dirty="0"/>
              <a:t>労働者代表選任届は、形式上労働者代表者が、</a:t>
            </a:r>
            <a:endParaRPr lang="en-US" altLang="ja-JP" dirty="0"/>
          </a:p>
          <a:p>
            <a:pPr>
              <a:lnSpc>
                <a:spcPct val="150000"/>
              </a:lnSpc>
            </a:pPr>
            <a:r>
              <a:rPr kumimoji="1" lang="ja-JP" altLang="en-US" dirty="0"/>
              <a:t>会社の代表に届け出る書類。</a:t>
            </a:r>
            <a:endParaRPr kumimoji="1" lang="en-US" altLang="ja-JP" dirty="0"/>
          </a:p>
          <a:p>
            <a:pPr>
              <a:lnSpc>
                <a:spcPct val="150000"/>
              </a:lnSpc>
            </a:pPr>
            <a:endParaRPr lang="en-US" altLang="ja-JP" dirty="0"/>
          </a:p>
          <a:p>
            <a:pPr>
              <a:lnSpc>
                <a:spcPct val="150000"/>
              </a:lnSpc>
            </a:pPr>
            <a:r>
              <a:rPr lang="ja-JP" altLang="en-US" dirty="0"/>
              <a:t>労働者代表の選任にあたっては、立候補を募って、</a:t>
            </a:r>
            <a:endParaRPr lang="en-US" altLang="ja-JP" dirty="0"/>
          </a:p>
          <a:p>
            <a:pPr>
              <a:lnSpc>
                <a:spcPct val="150000"/>
              </a:lnSpc>
            </a:pPr>
            <a:r>
              <a:rPr lang="ja-JP" altLang="en-US" dirty="0"/>
              <a:t>民主的な方法で選出する事が必要。</a:t>
            </a:r>
            <a:endParaRPr kumimoji="1" lang="en-US" altLang="ja-JP" dirty="0"/>
          </a:p>
          <a:p>
            <a:pPr>
              <a:lnSpc>
                <a:spcPct val="150000"/>
              </a:lnSpc>
            </a:pPr>
            <a:endParaRPr lang="en-US" altLang="ja-JP" dirty="0"/>
          </a:p>
        </p:txBody>
      </p:sp>
      <p:sp>
        <p:nvSpPr>
          <p:cNvPr id="4" name="テキスト ボックス 3">
            <a:extLst>
              <a:ext uri="{FF2B5EF4-FFF2-40B4-BE49-F238E27FC236}">
                <a16:creationId xmlns:a16="http://schemas.microsoft.com/office/drawing/2014/main" id="{D85915DD-D000-414E-A0F8-686B9B7754EC}"/>
              </a:ext>
            </a:extLst>
          </p:cNvPr>
          <p:cNvSpPr txBox="1"/>
          <p:nvPr/>
        </p:nvSpPr>
        <p:spPr>
          <a:xfrm>
            <a:off x="6096000" y="5411412"/>
            <a:ext cx="5835252" cy="1165832"/>
          </a:xfrm>
          <a:prstGeom prst="rect">
            <a:avLst/>
          </a:prstGeom>
          <a:noFill/>
        </p:spPr>
        <p:txBody>
          <a:bodyPr wrap="square" rtlCol="0">
            <a:spAutoFit/>
          </a:bodyPr>
          <a:lstStyle/>
          <a:p>
            <a:pPr>
              <a:lnSpc>
                <a:spcPct val="150000"/>
              </a:lnSpc>
            </a:pPr>
            <a:r>
              <a:rPr lang="ja-JP" altLang="en-US" sz="1600" dirty="0"/>
              <a:t>＊様式特第９号「休業・教育訓練実績一覧表（新型コロナウイルス感染症関係）」に協定を締結した労働者代表の署名または記名・押印がある事が条件。</a:t>
            </a:r>
            <a:endParaRPr kumimoji="1" lang="ja-JP" altLang="en-US" sz="1600" dirty="0"/>
          </a:p>
        </p:txBody>
      </p:sp>
    </p:spTree>
    <p:extLst>
      <p:ext uri="{BB962C8B-B14F-4D97-AF65-F5344CB8AC3E}">
        <p14:creationId xmlns:p14="http://schemas.microsoft.com/office/powerpoint/2010/main" val="3305714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1569660" cy="369332"/>
          </a:xfrm>
          <a:prstGeom prst="rect">
            <a:avLst/>
          </a:prstGeom>
          <a:noFill/>
        </p:spPr>
        <p:txBody>
          <a:bodyPr wrap="none" rtlCol="0">
            <a:spAutoFit/>
          </a:bodyPr>
          <a:lstStyle/>
          <a:p>
            <a:r>
              <a:rPr kumimoji="1" lang="ja-JP" altLang="en-US" b="1" dirty="0">
                <a:solidFill>
                  <a:schemeClr val="accent1"/>
                </a:solidFill>
              </a:rPr>
              <a:t>計画届は以上</a:t>
            </a:r>
          </a:p>
        </p:txBody>
      </p:sp>
      <p:sp>
        <p:nvSpPr>
          <p:cNvPr id="2" name="テキスト ボックス 1">
            <a:extLst>
              <a:ext uri="{FF2B5EF4-FFF2-40B4-BE49-F238E27FC236}">
                <a16:creationId xmlns:a16="http://schemas.microsoft.com/office/drawing/2014/main" id="{FBCB62DE-99A8-439A-9AC8-9BEA5D255D27}"/>
              </a:ext>
            </a:extLst>
          </p:cNvPr>
          <p:cNvSpPr txBox="1"/>
          <p:nvPr/>
        </p:nvSpPr>
        <p:spPr>
          <a:xfrm>
            <a:off x="2678906" y="2551837"/>
            <a:ext cx="6869188" cy="2308324"/>
          </a:xfrm>
          <a:prstGeom prst="rect">
            <a:avLst/>
          </a:prstGeom>
          <a:noFill/>
        </p:spPr>
        <p:txBody>
          <a:bodyPr wrap="none" rtlCol="0">
            <a:spAutoFit/>
          </a:bodyPr>
          <a:lstStyle/>
          <a:p>
            <a:r>
              <a:rPr kumimoji="1" lang="ja-JP" altLang="en-US" sz="3600" b="1" dirty="0"/>
              <a:t>社労士に頼む方はここまでで</a:t>
            </a:r>
            <a:r>
              <a:rPr kumimoji="1" lang="en-US" altLang="ja-JP" sz="3600" b="1" dirty="0"/>
              <a:t>OK</a:t>
            </a:r>
          </a:p>
          <a:p>
            <a:endParaRPr lang="en-US" altLang="ja-JP" sz="3600" b="1" dirty="0"/>
          </a:p>
          <a:p>
            <a:r>
              <a:rPr lang="ja-JP" altLang="en-US" sz="3600" b="1" dirty="0"/>
              <a:t>次から書類の書き方です。</a:t>
            </a:r>
            <a:endParaRPr lang="en-US" altLang="ja-JP" sz="3600" b="1" dirty="0"/>
          </a:p>
          <a:p>
            <a:r>
              <a:rPr lang="ja-JP" altLang="en-US" sz="3600" b="1" dirty="0"/>
              <a:t>（雇用保険被保険者の場合）</a:t>
            </a:r>
          </a:p>
        </p:txBody>
      </p:sp>
    </p:spTree>
    <p:extLst>
      <p:ext uri="{BB962C8B-B14F-4D97-AF65-F5344CB8AC3E}">
        <p14:creationId xmlns:p14="http://schemas.microsoft.com/office/powerpoint/2010/main" val="4074749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4801314" cy="369332"/>
          </a:xfrm>
          <a:prstGeom prst="rect">
            <a:avLst/>
          </a:prstGeom>
          <a:noFill/>
        </p:spPr>
        <p:txBody>
          <a:bodyPr wrap="none" rtlCol="0">
            <a:spAutoFit/>
          </a:bodyPr>
          <a:lstStyle/>
          <a:p>
            <a:r>
              <a:rPr kumimoji="1" lang="ja-JP" altLang="en-US" b="1" dirty="0">
                <a:solidFill>
                  <a:schemeClr val="accent1"/>
                </a:solidFill>
              </a:rPr>
              <a:t>雇用調整助成金の休業等実施計画届の書き方</a:t>
            </a:r>
          </a:p>
        </p:txBody>
      </p:sp>
      <p:pic>
        <p:nvPicPr>
          <p:cNvPr id="3" name="図 2">
            <a:extLst>
              <a:ext uri="{FF2B5EF4-FFF2-40B4-BE49-F238E27FC236}">
                <a16:creationId xmlns:a16="http://schemas.microsoft.com/office/drawing/2014/main" id="{70536EEC-863A-4059-85F5-1A5E52723568}"/>
              </a:ext>
            </a:extLst>
          </p:cNvPr>
          <p:cNvPicPr>
            <a:picLocks noChangeAspect="1"/>
          </p:cNvPicPr>
          <p:nvPr/>
        </p:nvPicPr>
        <p:blipFill>
          <a:blip r:embed="rId2"/>
          <a:stretch>
            <a:fillRect/>
          </a:stretch>
        </p:blipFill>
        <p:spPr>
          <a:xfrm>
            <a:off x="456145" y="864205"/>
            <a:ext cx="4319329" cy="5906022"/>
          </a:xfrm>
          <a:prstGeom prst="rect">
            <a:avLst/>
          </a:prstGeom>
        </p:spPr>
      </p:pic>
      <p:sp>
        <p:nvSpPr>
          <p:cNvPr id="6" name="テキスト ボックス 5">
            <a:extLst>
              <a:ext uri="{FF2B5EF4-FFF2-40B4-BE49-F238E27FC236}">
                <a16:creationId xmlns:a16="http://schemas.microsoft.com/office/drawing/2014/main" id="{F6FCF52E-63B3-4FFF-9805-CC2AE497060E}"/>
              </a:ext>
            </a:extLst>
          </p:cNvPr>
          <p:cNvSpPr txBox="1"/>
          <p:nvPr/>
        </p:nvSpPr>
        <p:spPr>
          <a:xfrm>
            <a:off x="5016467" y="1398494"/>
            <a:ext cx="7011856" cy="620426"/>
          </a:xfrm>
          <a:prstGeom prst="rect">
            <a:avLst/>
          </a:prstGeom>
          <a:noFill/>
        </p:spPr>
        <p:txBody>
          <a:bodyPr wrap="none" rtlCol="0">
            <a:spAutoFit/>
          </a:bodyPr>
          <a:lstStyle/>
          <a:p>
            <a:pPr>
              <a:lnSpc>
                <a:spcPct val="150000"/>
              </a:lnSpc>
            </a:pPr>
            <a:r>
              <a:rPr lang="ja-JP" altLang="en-US" sz="1200" dirty="0"/>
              <a:t>雇用調整助成金の様式ダウンロード（新型コロナウィルス感染症対策特例措置用）</a:t>
            </a:r>
          </a:p>
          <a:p>
            <a:pPr>
              <a:lnSpc>
                <a:spcPct val="150000"/>
              </a:lnSpc>
            </a:pPr>
            <a:r>
              <a:rPr lang="en-US" altLang="ja-JP" sz="1200" dirty="0">
                <a:hlinkClick r:id="rId3"/>
              </a:rPr>
              <a:t>https://www.mhlw.go.jp/stf/seisakunitsuite/bunya/koyouchouseijoseikin_20200410_forms.html</a:t>
            </a:r>
            <a:endParaRPr kumimoji="1" lang="ja-JP" altLang="en-US" sz="1200" dirty="0"/>
          </a:p>
        </p:txBody>
      </p:sp>
      <p:sp>
        <p:nvSpPr>
          <p:cNvPr id="9" name="テキスト ボックス 8">
            <a:extLst>
              <a:ext uri="{FF2B5EF4-FFF2-40B4-BE49-F238E27FC236}">
                <a16:creationId xmlns:a16="http://schemas.microsoft.com/office/drawing/2014/main" id="{A72F63DA-D400-48DF-B37D-684EDD20EA08}"/>
              </a:ext>
            </a:extLst>
          </p:cNvPr>
          <p:cNvSpPr txBox="1"/>
          <p:nvPr/>
        </p:nvSpPr>
        <p:spPr>
          <a:xfrm>
            <a:off x="5016467" y="2505670"/>
            <a:ext cx="6314549" cy="923330"/>
          </a:xfrm>
          <a:prstGeom prst="rect">
            <a:avLst/>
          </a:prstGeom>
          <a:noFill/>
        </p:spPr>
        <p:txBody>
          <a:bodyPr wrap="none" rtlCol="0">
            <a:spAutoFit/>
          </a:bodyPr>
          <a:lstStyle/>
          <a:p>
            <a:r>
              <a:rPr lang="ja-JP" altLang="en-US" dirty="0"/>
              <a:t>様式第</a:t>
            </a:r>
            <a:r>
              <a:rPr lang="en-US" altLang="ja-JP" dirty="0"/>
              <a:t>1</a:t>
            </a:r>
            <a:r>
              <a:rPr lang="ja-JP" altLang="en-US" dirty="0"/>
              <a:t>号①　雇用調整助成金　休業等実施計画（変更）届</a:t>
            </a:r>
            <a:endParaRPr lang="en-US" altLang="ja-JP" dirty="0"/>
          </a:p>
          <a:p>
            <a:endParaRPr kumimoji="1" lang="en-US" altLang="ja-JP" dirty="0"/>
          </a:p>
          <a:p>
            <a:r>
              <a:rPr kumimoji="1" lang="ja-JP" altLang="en-US" dirty="0"/>
              <a:t>＊毎回提出</a:t>
            </a:r>
            <a:endParaRPr kumimoji="1" lang="en-US" altLang="ja-JP" dirty="0"/>
          </a:p>
        </p:txBody>
      </p:sp>
    </p:spTree>
    <p:extLst>
      <p:ext uri="{BB962C8B-B14F-4D97-AF65-F5344CB8AC3E}">
        <p14:creationId xmlns:p14="http://schemas.microsoft.com/office/powerpoint/2010/main" val="1391965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4801314" cy="369332"/>
          </a:xfrm>
          <a:prstGeom prst="rect">
            <a:avLst/>
          </a:prstGeom>
          <a:noFill/>
        </p:spPr>
        <p:txBody>
          <a:bodyPr wrap="none" rtlCol="0">
            <a:spAutoFit/>
          </a:bodyPr>
          <a:lstStyle/>
          <a:p>
            <a:r>
              <a:rPr kumimoji="1" lang="ja-JP" altLang="en-US" b="1" dirty="0">
                <a:solidFill>
                  <a:schemeClr val="accent1"/>
                </a:solidFill>
              </a:rPr>
              <a:t>雇用調整助成金の休業等実施計画届の書き方</a:t>
            </a:r>
          </a:p>
        </p:txBody>
      </p:sp>
      <p:pic>
        <p:nvPicPr>
          <p:cNvPr id="4" name="図 3">
            <a:extLst>
              <a:ext uri="{FF2B5EF4-FFF2-40B4-BE49-F238E27FC236}">
                <a16:creationId xmlns:a16="http://schemas.microsoft.com/office/drawing/2014/main" id="{1BBBD987-C17C-4EB1-BA38-E5DB2B55BF4E}"/>
              </a:ext>
            </a:extLst>
          </p:cNvPr>
          <p:cNvPicPr>
            <a:picLocks noChangeAspect="1"/>
          </p:cNvPicPr>
          <p:nvPr/>
        </p:nvPicPr>
        <p:blipFill>
          <a:blip r:embed="rId2"/>
          <a:stretch>
            <a:fillRect/>
          </a:stretch>
        </p:blipFill>
        <p:spPr>
          <a:xfrm>
            <a:off x="230129" y="1398494"/>
            <a:ext cx="5848909" cy="4677881"/>
          </a:xfrm>
          <a:prstGeom prst="rect">
            <a:avLst/>
          </a:prstGeom>
        </p:spPr>
      </p:pic>
      <p:graphicFrame>
        <p:nvGraphicFramePr>
          <p:cNvPr id="10" name="表 11">
            <a:extLst>
              <a:ext uri="{FF2B5EF4-FFF2-40B4-BE49-F238E27FC236}">
                <a16:creationId xmlns:a16="http://schemas.microsoft.com/office/drawing/2014/main" id="{8B70C5CF-B093-4E03-A7BE-1BBC4A06437A}"/>
              </a:ext>
            </a:extLst>
          </p:cNvPr>
          <p:cNvGraphicFramePr>
            <a:graphicFrameLocks noGrp="1"/>
          </p:cNvGraphicFramePr>
          <p:nvPr>
            <p:extLst>
              <p:ext uri="{D42A27DB-BD31-4B8C-83A1-F6EECF244321}">
                <p14:modId xmlns:p14="http://schemas.microsoft.com/office/powerpoint/2010/main" val="3393225074"/>
              </p:ext>
            </p:extLst>
          </p:nvPr>
        </p:nvGraphicFramePr>
        <p:xfrm>
          <a:off x="6403249" y="1419929"/>
          <a:ext cx="5322839" cy="5336980"/>
        </p:xfrm>
        <a:graphic>
          <a:graphicData uri="http://schemas.openxmlformats.org/drawingml/2006/table">
            <a:tbl>
              <a:tblPr firstRow="1" bandRow="1">
                <a:tableStyleId>{5C22544A-7EE6-4342-B048-85BDC9FD1C3A}</a:tableStyleId>
              </a:tblPr>
              <a:tblGrid>
                <a:gridCol w="5322839">
                  <a:extLst>
                    <a:ext uri="{9D8B030D-6E8A-4147-A177-3AD203B41FA5}">
                      <a16:colId xmlns:a16="http://schemas.microsoft.com/office/drawing/2014/main" val="2090591949"/>
                    </a:ext>
                  </a:extLst>
                </a:gridCol>
              </a:tblGrid>
              <a:tr h="628301">
                <a:tc>
                  <a:txBody>
                    <a:bodyPr/>
                    <a:lstStyle/>
                    <a:p>
                      <a:pPr algn="ctr"/>
                      <a:r>
                        <a:rPr kumimoji="1" lang="ja-JP" altLang="en-US" dirty="0"/>
                        <a:t>注意点</a:t>
                      </a:r>
                    </a:p>
                  </a:txBody>
                  <a:tcPr anchor="ctr">
                    <a:lnB w="38100" cmpd="sng">
                      <a:noFill/>
                    </a:lnB>
                  </a:tcPr>
                </a:tc>
                <a:extLst>
                  <a:ext uri="{0D108BD9-81ED-4DB2-BD59-A6C34878D82A}">
                    <a16:rowId xmlns:a16="http://schemas.microsoft.com/office/drawing/2014/main" val="2043127388"/>
                  </a:ext>
                </a:extLst>
              </a:tr>
              <a:tr h="628301">
                <a:tc>
                  <a:txBody>
                    <a:bodyPr/>
                    <a:lstStyle/>
                    <a:p>
                      <a:pPr marL="285750" indent="-285750">
                        <a:lnSpc>
                          <a:spcPct val="150000"/>
                        </a:lnSpc>
                        <a:buFont typeface="Arial" panose="020B0604020202020204" pitchFamily="34" charset="0"/>
                        <a:buChar char="•"/>
                      </a:pPr>
                      <a:r>
                        <a:rPr kumimoji="1" lang="ja-JP" altLang="en-US" dirty="0"/>
                        <a:t>日付・押印・宛先を忘れないこと</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466508"/>
                  </a:ext>
                </a:extLst>
              </a:tr>
              <a:tr h="930993">
                <a:tc>
                  <a:txBody>
                    <a:bodyPr/>
                    <a:lstStyle/>
                    <a:p>
                      <a:pPr marL="285750" indent="-285750">
                        <a:lnSpc>
                          <a:spcPct val="150000"/>
                        </a:lnSpc>
                        <a:buFont typeface="Arial" panose="020B0604020202020204" pitchFamily="34" charset="0"/>
                        <a:buChar char="•"/>
                      </a:pPr>
                      <a:r>
                        <a:rPr kumimoji="1" lang="ja-JP" altLang="en-US" dirty="0"/>
                        <a:t>「常時雇用する労働者の数」とは、</a:t>
                      </a:r>
                      <a:r>
                        <a:rPr kumimoji="1" lang="en-US" altLang="ja-JP" dirty="0"/>
                        <a:t>2</a:t>
                      </a:r>
                      <a:r>
                        <a:rPr kumimoji="1" lang="ja-JP" altLang="en-US" dirty="0"/>
                        <a:t>ヶ月以上の雇用契約期間があるフルタイム社員の数</a:t>
                      </a:r>
                      <a:endParaRPr kumimoji="1" lang="en-US" altLang="ja-JP"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6158013"/>
                  </a:ext>
                </a:extLst>
              </a:tr>
              <a:tr h="930993">
                <a:tc>
                  <a:txBody>
                    <a:bodyPr/>
                    <a:lstStyle/>
                    <a:p>
                      <a:pPr marL="285750" indent="-285750">
                        <a:lnSpc>
                          <a:spcPct val="150000"/>
                        </a:lnSpc>
                        <a:buFont typeface="Arial" panose="020B0604020202020204" pitchFamily="34" charset="0"/>
                        <a:buChar char="•"/>
                      </a:pPr>
                      <a:r>
                        <a:rPr kumimoji="1" lang="ja-JP" altLang="en-US" dirty="0"/>
                        <a:t>対象期間は、休業が始まる日から</a:t>
                      </a:r>
                      <a:r>
                        <a:rPr kumimoji="1" lang="en-US" altLang="ja-JP" dirty="0"/>
                        <a:t>1</a:t>
                      </a:r>
                      <a:r>
                        <a:rPr kumimoji="1" lang="ja-JP" altLang="en-US" dirty="0"/>
                        <a:t>年間</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9745996"/>
                  </a:ext>
                </a:extLst>
              </a:tr>
              <a:tr h="930993">
                <a:tc>
                  <a:txBody>
                    <a:bodyPr/>
                    <a:lstStyle/>
                    <a:p>
                      <a:pPr marL="285750" indent="-285750">
                        <a:lnSpc>
                          <a:spcPct val="150000"/>
                        </a:lnSpc>
                        <a:buFont typeface="Arial" panose="020B0604020202020204" pitchFamily="34" charset="0"/>
                        <a:buChar char="•"/>
                      </a:pPr>
                      <a:r>
                        <a:rPr kumimoji="1" lang="ja-JP" altLang="en-US" dirty="0"/>
                        <a:t>前回の対象期間は、</a:t>
                      </a:r>
                      <a:r>
                        <a:rPr kumimoji="1" lang="en-US" altLang="ja-JP" dirty="0"/>
                        <a:t>2</a:t>
                      </a:r>
                      <a:r>
                        <a:rPr kumimoji="1" lang="ja-JP" altLang="en-US" dirty="0"/>
                        <a:t>年間以内に雇用調整助成金を受給していなければ空欄</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393561"/>
                  </a:ext>
                </a:extLst>
              </a:tr>
              <a:tr h="628301">
                <a:tc>
                  <a:txBody>
                    <a:bodyPr/>
                    <a:lstStyle/>
                    <a:p>
                      <a:pPr marL="285750" indent="-285750">
                        <a:lnSpc>
                          <a:spcPct val="150000"/>
                        </a:lnSpc>
                        <a:buFont typeface="Arial" panose="020B0604020202020204" pitchFamily="34" charset="0"/>
                        <a:buChar char="•"/>
                      </a:pPr>
                      <a:r>
                        <a:rPr kumimoji="1" lang="ja-JP" altLang="en-US" dirty="0"/>
                        <a:t>判定対象期間は休業を行う賃金締め期間</a:t>
                      </a:r>
                      <a:endParaRPr kumimoji="1" lang="en-US" altLang="ja-JP" dirty="0"/>
                    </a:p>
                    <a:p>
                      <a:pPr marL="0" indent="0">
                        <a:lnSpc>
                          <a:spcPct val="150000"/>
                        </a:lnSpc>
                        <a:buFont typeface="Arial" panose="020B0604020202020204" pitchFamily="34" charset="0"/>
                        <a:buNone/>
                      </a:pPr>
                      <a:r>
                        <a:rPr kumimoji="1" lang="ja-JP" altLang="en-US" dirty="0"/>
                        <a:t>（初回、判定対象期間の途中から休業したときは、次の判定期間にくっつけても</a:t>
                      </a:r>
                      <a:r>
                        <a:rPr kumimoji="1" lang="en-US" altLang="ja-JP" dirty="0"/>
                        <a:t>OK</a:t>
                      </a:r>
                      <a:r>
                        <a:rPr kumimoji="1" lang="ja-JP" altLang="en-US" dirty="0"/>
                        <a:t>）</a:t>
                      </a:r>
                      <a:endParaRPr kumimoji="1" lang="en-US" altLang="ja-JP"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1517694"/>
                  </a:ext>
                </a:extLst>
              </a:tr>
            </a:tbl>
          </a:graphicData>
        </a:graphic>
      </p:graphicFrame>
    </p:spTree>
    <p:extLst>
      <p:ext uri="{BB962C8B-B14F-4D97-AF65-F5344CB8AC3E}">
        <p14:creationId xmlns:p14="http://schemas.microsoft.com/office/powerpoint/2010/main" val="3719976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2492990" cy="369332"/>
          </a:xfrm>
          <a:prstGeom prst="rect">
            <a:avLst/>
          </a:prstGeom>
          <a:noFill/>
        </p:spPr>
        <p:txBody>
          <a:bodyPr wrap="none" rtlCol="0">
            <a:spAutoFit/>
          </a:bodyPr>
          <a:lstStyle/>
          <a:p>
            <a:r>
              <a:rPr kumimoji="1" lang="ja-JP" altLang="en-US" b="1" dirty="0">
                <a:solidFill>
                  <a:schemeClr val="accent1"/>
                </a:solidFill>
              </a:rPr>
              <a:t>雇用調整助成金の概要</a:t>
            </a:r>
          </a:p>
        </p:txBody>
      </p:sp>
      <p:graphicFrame>
        <p:nvGraphicFramePr>
          <p:cNvPr id="11" name="表 11">
            <a:extLst>
              <a:ext uri="{FF2B5EF4-FFF2-40B4-BE49-F238E27FC236}">
                <a16:creationId xmlns:a16="http://schemas.microsoft.com/office/drawing/2014/main" id="{5F459572-4BAB-4FAA-9E9C-6AA6264DBE07}"/>
              </a:ext>
            </a:extLst>
          </p:cNvPr>
          <p:cNvGraphicFramePr>
            <a:graphicFrameLocks noGrp="1"/>
          </p:cNvGraphicFramePr>
          <p:nvPr>
            <p:extLst>
              <p:ext uri="{D42A27DB-BD31-4B8C-83A1-F6EECF244321}">
                <p14:modId xmlns:p14="http://schemas.microsoft.com/office/powerpoint/2010/main" val="2094843821"/>
              </p:ext>
            </p:extLst>
          </p:nvPr>
        </p:nvGraphicFramePr>
        <p:xfrm>
          <a:off x="785307" y="1139686"/>
          <a:ext cx="10972800" cy="5229014"/>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090591949"/>
                    </a:ext>
                  </a:extLst>
                </a:gridCol>
                <a:gridCol w="5486400">
                  <a:extLst>
                    <a:ext uri="{9D8B030D-6E8A-4147-A177-3AD203B41FA5}">
                      <a16:colId xmlns:a16="http://schemas.microsoft.com/office/drawing/2014/main" val="477768319"/>
                    </a:ext>
                  </a:extLst>
                </a:gridCol>
              </a:tblGrid>
              <a:tr h="591133">
                <a:tc>
                  <a:txBody>
                    <a:bodyPr/>
                    <a:lstStyle/>
                    <a:p>
                      <a:pPr algn="ctr"/>
                      <a:r>
                        <a:rPr kumimoji="1" lang="ja-JP" altLang="en-US" dirty="0"/>
                        <a:t>雇用調整助成金の特例を受けられる条件</a:t>
                      </a:r>
                    </a:p>
                  </a:txBody>
                  <a:tcPr anchor="ctr">
                    <a:lnB w="38100" cmpd="sng">
                      <a:noFill/>
                    </a:lnB>
                  </a:tcPr>
                </a:tc>
                <a:tc>
                  <a:txBody>
                    <a:bodyPr/>
                    <a:lstStyle/>
                    <a:p>
                      <a:pPr algn="ctr"/>
                      <a:r>
                        <a:rPr kumimoji="1" lang="ja-JP" altLang="en-US" dirty="0"/>
                        <a:t>不支給要件</a:t>
                      </a:r>
                    </a:p>
                  </a:txBody>
                  <a:tcPr anchor="ctr">
                    <a:lnB w="38100" cmpd="sng">
                      <a:noFill/>
                    </a:lnB>
                  </a:tcPr>
                </a:tc>
                <a:extLst>
                  <a:ext uri="{0D108BD9-81ED-4DB2-BD59-A6C34878D82A}">
                    <a16:rowId xmlns:a16="http://schemas.microsoft.com/office/drawing/2014/main" val="2043127388"/>
                  </a:ext>
                </a:extLst>
              </a:tr>
              <a:tr h="591133">
                <a:tc>
                  <a:txBody>
                    <a:bodyPr/>
                    <a:lstStyle/>
                    <a:p>
                      <a:pPr marL="285750" indent="-285750">
                        <a:buFont typeface="Arial" panose="020B0604020202020204" pitchFamily="34" charset="0"/>
                        <a:buChar char="•"/>
                      </a:pPr>
                      <a:r>
                        <a:rPr kumimoji="1" lang="ja-JP" altLang="en-US" dirty="0"/>
                        <a:t>新型コロナウイルス感染症の影響により</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kumimoji="1" lang="ja-JP" altLang="en-US" dirty="0"/>
                        <a:t>雇用関係助成金の不正受給による不支給決定等</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466508"/>
                  </a:ext>
                </a:extLst>
              </a:tr>
              <a:tr h="591133">
                <a:tc>
                  <a:txBody>
                    <a:bodyPr/>
                    <a:lstStyle/>
                    <a:p>
                      <a:pPr marL="285750" indent="-285750">
                        <a:buFont typeface="Arial" panose="020B0604020202020204" pitchFamily="34" charset="0"/>
                        <a:buChar char="•"/>
                      </a:pPr>
                      <a:r>
                        <a:rPr kumimoji="1" lang="ja-JP" altLang="en-US" dirty="0"/>
                        <a:t>最近</a:t>
                      </a:r>
                      <a:r>
                        <a:rPr kumimoji="1" lang="en-US" altLang="ja-JP" dirty="0"/>
                        <a:t>1</a:t>
                      </a:r>
                      <a:r>
                        <a:rPr kumimoji="1" lang="ja-JP" altLang="en-US" dirty="0"/>
                        <a:t>ヶ月の売上等が前年同月比</a:t>
                      </a:r>
                      <a:r>
                        <a:rPr kumimoji="1" lang="en-US" altLang="ja-JP" dirty="0"/>
                        <a:t>5%</a:t>
                      </a:r>
                      <a:r>
                        <a:rPr kumimoji="1" lang="ja-JP" altLang="en-US" dirty="0"/>
                        <a:t>以上減少</a:t>
                      </a:r>
                      <a:endParaRPr kumimoji="1" lang="en-US" altLang="ja-JP"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kumimoji="1" lang="ja-JP" altLang="en-US" dirty="0"/>
                        <a:t>雇用関係助成金の不正受給に関与した役員</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6158013"/>
                  </a:ext>
                </a:extLst>
              </a:tr>
              <a:tr h="591133">
                <a:tc>
                  <a:txBody>
                    <a:bodyPr/>
                    <a:lstStyle/>
                    <a:p>
                      <a:pPr marL="285750" indent="-285750">
                        <a:buFont typeface="Arial" panose="020B0604020202020204" pitchFamily="34" charset="0"/>
                        <a:buChar char="•"/>
                      </a:pPr>
                      <a:r>
                        <a:rPr kumimoji="1" lang="ja-JP" altLang="en-US" dirty="0"/>
                        <a:t>労使間の休業協定に基づいて休業を実施</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kumimoji="1" lang="ja-JP" altLang="en-US" dirty="0"/>
                        <a:t>前年度より前に労働保険料の滞納</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9745996"/>
                  </a:ext>
                </a:extLst>
              </a:tr>
              <a:tr h="841108">
                <a:tc>
                  <a:txBody>
                    <a:bodyPr/>
                    <a:lstStyle/>
                    <a:p>
                      <a:pPr marL="285750" indent="-285750">
                        <a:buFont typeface="Arial" panose="020B0604020202020204" pitchFamily="34" charset="0"/>
                        <a:buChar char="•"/>
                      </a:pPr>
                      <a:r>
                        <a:rPr kumimoji="1" lang="ja-JP" altLang="en-US" dirty="0"/>
                        <a:t>受給に必要な書類を「整備」「提出」「保管」「求められたら速やかに提出」</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kumimoji="1" lang="en-US" altLang="ja-JP" dirty="0"/>
                        <a:t>1</a:t>
                      </a:r>
                      <a:r>
                        <a:rPr kumimoji="1" lang="ja-JP" altLang="en-US" dirty="0"/>
                        <a:t>年以内に労働関係法令違反で送検処分</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393561"/>
                  </a:ext>
                </a:extLst>
              </a:tr>
              <a:tr h="591133">
                <a:tc>
                  <a:txBody>
                    <a:bodyPr/>
                    <a:lstStyle/>
                    <a:p>
                      <a:pPr marL="285750" indent="-285750">
                        <a:buFont typeface="Arial" panose="020B0604020202020204" pitchFamily="34" charset="0"/>
                        <a:buChar char="•"/>
                      </a:pPr>
                      <a:endParaRPr kumimoji="1" lang="ja-JP" alt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kumimoji="1" lang="ja-JP" altLang="en-US" dirty="0"/>
                        <a:t>暴力団関係</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1517694"/>
                  </a:ext>
                </a:extLst>
              </a:tr>
              <a:tr h="591133">
                <a:tc>
                  <a:txBody>
                    <a:bodyPr/>
                    <a:lstStyle/>
                    <a:p>
                      <a:pPr marL="285750" indent="-285750">
                        <a:buFont typeface="Arial" panose="020B0604020202020204" pitchFamily="34" charset="0"/>
                        <a:buChar char="•"/>
                      </a:pPr>
                      <a:endParaRPr kumimoji="1" lang="ja-JP" alt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kumimoji="1" lang="ja-JP" altLang="en-US" dirty="0"/>
                        <a:t>倒産している</a:t>
                      </a:r>
                      <a:endParaRPr kumimoji="1" lang="en-US" altLang="ja-JP"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7549891"/>
                  </a:ext>
                </a:extLst>
              </a:tr>
              <a:tr h="841108">
                <a:tc>
                  <a:txBody>
                    <a:bodyPr/>
                    <a:lstStyle/>
                    <a:p>
                      <a:pPr marL="285750" indent="-285750">
                        <a:buFont typeface="Arial" panose="020B0604020202020204" pitchFamily="34" charset="0"/>
                        <a:buChar char="•"/>
                      </a:pPr>
                      <a:endParaRPr kumimoji="1" lang="ja-JP" alt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kumimoji="1" lang="ja-JP" altLang="en-US" dirty="0"/>
                        <a:t>不正受給の際に事業主名を公表することに同意しない</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2265338"/>
                  </a:ext>
                </a:extLst>
              </a:tr>
            </a:tbl>
          </a:graphicData>
        </a:graphic>
      </p:graphicFrame>
      <p:sp>
        <p:nvSpPr>
          <p:cNvPr id="3" name="正方形/長方形 2">
            <a:extLst>
              <a:ext uri="{FF2B5EF4-FFF2-40B4-BE49-F238E27FC236}">
                <a16:creationId xmlns:a16="http://schemas.microsoft.com/office/drawing/2014/main" id="{BEC4B5B6-C0E8-4E94-B637-67DCF659C3DA}"/>
              </a:ext>
            </a:extLst>
          </p:cNvPr>
          <p:cNvSpPr/>
          <p:nvPr/>
        </p:nvSpPr>
        <p:spPr>
          <a:xfrm>
            <a:off x="1314696" y="5053263"/>
            <a:ext cx="3722525" cy="873598"/>
          </a:xfrm>
          <a:prstGeom prst="rect">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b="1">
                <a:solidFill>
                  <a:schemeClr val="bg1"/>
                </a:solidFill>
              </a:rPr>
              <a:t>教育訓練・出向の説明は省きます</a:t>
            </a:r>
            <a:endParaRPr lang="ja-JP" altLang="en-US" b="1" dirty="0">
              <a:solidFill>
                <a:schemeClr val="bg1"/>
              </a:solidFill>
            </a:endParaRPr>
          </a:p>
        </p:txBody>
      </p:sp>
    </p:spTree>
    <p:extLst>
      <p:ext uri="{BB962C8B-B14F-4D97-AF65-F5344CB8AC3E}">
        <p14:creationId xmlns:p14="http://schemas.microsoft.com/office/powerpoint/2010/main" val="2318223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3416320" cy="369332"/>
          </a:xfrm>
          <a:prstGeom prst="rect">
            <a:avLst/>
          </a:prstGeom>
          <a:noFill/>
        </p:spPr>
        <p:txBody>
          <a:bodyPr wrap="none" rtlCol="0">
            <a:spAutoFit/>
          </a:bodyPr>
          <a:lstStyle/>
          <a:p>
            <a:r>
              <a:rPr kumimoji="1" lang="ja-JP" altLang="en-US" b="1" dirty="0">
                <a:solidFill>
                  <a:schemeClr val="accent1"/>
                </a:solidFill>
              </a:rPr>
              <a:t>雇用調整助成金の期間の考え方</a:t>
            </a:r>
          </a:p>
        </p:txBody>
      </p:sp>
      <p:graphicFrame>
        <p:nvGraphicFramePr>
          <p:cNvPr id="2" name="表 2">
            <a:extLst>
              <a:ext uri="{FF2B5EF4-FFF2-40B4-BE49-F238E27FC236}">
                <a16:creationId xmlns:a16="http://schemas.microsoft.com/office/drawing/2014/main" id="{AC6B89B6-19DF-44FF-B52A-37BDA535526C}"/>
              </a:ext>
            </a:extLst>
          </p:cNvPr>
          <p:cNvGraphicFramePr>
            <a:graphicFrameLocks noGrp="1"/>
          </p:cNvGraphicFramePr>
          <p:nvPr/>
        </p:nvGraphicFramePr>
        <p:xfrm>
          <a:off x="957178" y="2241961"/>
          <a:ext cx="10584004" cy="1287469"/>
        </p:xfrm>
        <a:graphic>
          <a:graphicData uri="http://schemas.openxmlformats.org/drawingml/2006/table">
            <a:tbl>
              <a:tblPr firstRow="1" bandRow="1">
                <a:tableStyleId>{5C22544A-7EE6-4342-B048-85BDC9FD1C3A}</a:tableStyleId>
              </a:tblPr>
              <a:tblGrid>
                <a:gridCol w="481097">
                  <a:extLst>
                    <a:ext uri="{9D8B030D-6E8A-4147-A177-3AD203B41FA5}">
                      <a16:colId xmlns:a16="http://schemas.microsoft.com/office/drawing/2014/main" val="1871098436"/>
                    </a:ext>
                  </a:extLst>
                </a:gridCol>
                <a:gridCol w="561975">
                  <a:extLst>
                    <a:ext uri="{9D8B030D-6E8A-4147-A177-3AD203B41FA5}">
                      <a16:colId xmlns:a16="http://schemas.microsoft.com/office/drawing/2014/main" val="1052400219"/>
                    </a:ext>
                  </a:extLst>
                </a:gridCol>
                <a:gridCol w="2257425">
                  <a:extLst>
                    <a:ext uri="{9D8B030D-6E8A-4147-A177-3AD203B41FA5}">
                      <a16:colId xmlns:a16="http://schemas.microsoft.com/office/drawing/2014/main" val="4146293149"/>
                    </a:ext>
                  </a:extLst>
                </a:gridCol>
                <a:gridCol w="1771650">
                  <a:extLst>
                    <a:ext uri="{9D8B030D-6E8A-4147-A177-3AD203B41FA5}">
                      <a16:colId xmlns:a16="http://schemas.microsoft.com/office/drawing/2014/main" val="1530208875"/>
                    </a:ext>
                  </a:extLst>
                </a:gridCol>
                <a:gridCol w="2227163">
                  <a:extLst>
                    <a:ext uri="{9D8B030D-6E8A-4147-A177-3AD203B41FA5}">
                      <a16:colId xmlns:a16="http://schemas.microsoft.com/office/drawing/2014/main" val="1969762654"/>
                    </a:ext>
                  </a:extLst>
                </a:gridCol>
                <a:gridCol w="364966">
                  <a:extLst>
                    <a:ext uri="{9D8B030D-6E8A-4147-A177-3AD203B41FA5}">
                      <a16:colId xmlns:a16="http://schemas.microsoft.com/office/drawing/2014/main" val="3318634280"/>
                    </a:ext>
                  </a:extLst>
                </a:gridCol>
                <a:gridCol w="364966">
                  <a:extLst>
                    <a:ext uri="{9D8B030D-6E8A-4147-A177-3AD203B41FA5}">
                      <a16:colId xmlns:a16="http://schemas.microsoft.com/office/drawing/2014/main" val="1622532820"/>
                    </a:ext>
                  </a:extLst>
                </a:gridCol>
                <a:gridCol w="364966">
                  <a:extLst>
                    <a:ext uri="{9D8B030D-6E8A-4147-A177-3AD203B41FA5}">
                      <a16:colId xmlns:a16="http://schemas.microsoft.com/office/drawing/2014/main" val="2056110965"/>
                    </a:ext>
                  </a:extLst>
                </a:gridCol>
                <a:gridCol w="364966">
                  <a:extLst>
                    <a:ext uri="{9D8B030D-6E8A-4147-A177-3AD203B41FA5}">
                      <a16:colId xmlns:a16="http://schemas.microsoft.com/office/drawing/2014/main" val="1995656849"/>
                    </a:ext>
                  </a:extLst>
                </a:gridCol>
                <a:gridCol w="364966">
                  <a:extLst>
                    <a:ext uri="{9D8B030D-6E8A-4147-A177-3AD203B41FA5}">
                      <a16:colId xmlns:a16="http://schemas.microsoft.com/office/drawing/2014/main" val="858686213"/>
                    </a:ext>
                  </a:extLst>
                </a:gridCol>
                <a:gridCol w="364966">
                  <a:extLst>
                    <a:ext uri="{9D8B030D-6E8A-4147-A177-3AD203B41FA5}">
                      <a16:colId xmlns:a16="http://schemas.microsoft.com/office/drawing/2014/main" val="620774075"/>
                    </a:ext>
                  </a:extLst>
                </a:gridCol>
                <a:gridCol w="364966">
                  <a:extLst>
                    <a:ext uri="{9D8B030D-6E8A-4147-A177-3AD203B41FA5}">
                      <a16:colId xmlns:a16="http://schemas.microsoft.com/office/drawing/2014/main" val="1990868350"/>
                    </a:ext>
                  </a:extLst>
                </a:gridCol>
                <a:gridCol w="364966">
                  <a:extLst>
                    <a:ext uri="{9D8B030D-6E8A-4147-A177-3AD203B41FA5}">
                      <a16:colId xmlns:a16="http://schemas.microsoft.com/office/drawing/2014/main" val="3917330542"/>
                    </a:ext>
                  </a:extLst>
                </a:gridCol>
                <a:gridCol w="364966">
                  <a:extLst>
                    <a:ext uri="{9D8B030D-6E8A-4147-A177-3AD203B41FA5}">
                      <a16:colId xmlns:a16="http://schemas.microsoft.com/office/drawing/2014/main" val="756404872"/>
                    </a:ext>
                  </a:extLst>
                </a:gridCol>
              </a:tblGrid>
              <a:tr h="370840">
                <a:tc>
                  <a:txBody>
                    <a:bodyPr/>
                    <a:lstStyle/>
                    <a:p>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102641820"/>
                  </a:ext>
                </a:extLst>
              </a:tr>
              <a:tr h="545789">
                <a:tc>
                  <a:txBody>
                    <a:bodyPr/>
                    <a:lstStyle/>
                    <a:p>
                      <a:pPr algn="ctr"/>
                      <a:endParaRPr kumimoji="1" lang="ja-JP" altLang="en-US"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kumimoji="1" lang="ja-JP" altLang="en-US"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kumimoji="1" lang="ja-JP" altLang="en-US" b="1" dirty="0">
                          <a:solidFill>
                            <a:schemeClr val="bg1"/>
                          </a:solidFill>
                        </a:rPr>
                        <a:t>判定期間</a:t>
                      </a:r>
                      <a:r>
                        <a:rPr kumimoji="1" lang="en-US" altLang="ja-JP" b="1" dirty="0">
                          <a:solidFill>
                            <a:schemeClr val="bg1"/>
                          </a:solidFill>
                        </a:rPr>
                        <a:t>A</a:t>
                      </a:r>
                      <a:endParaRPr kumimoji="1" lang="ja-JP" altLang="en-US"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53055069"/>
                  </a:ext>
                </a:extLst>
              </a:tr>
              <a:tr h="370840">
                <a:tc>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T w="12700" cap="flat" cmpd="sng" algn="ctr">
                      <a:solidFill>
                        <a:schemeClr val="tx2"/>
                      </a:solidFill>
                      <a:prstDash val="solid"/>
                      <a:round/>
                      <a:headEnd type="none" w="med" len="med"/>
                      <a:tailEnd type="none" w="med" len="med"/>
                    </a:lnT>
                    <a:solidFill>
                      <a:schemeClr val="bg1"/>
                    </a:solidFill>
                  </a:tcPr>
                </a:tc>
                <a:tc>
                  <a:txBody>
                    <a:bodyPr/>
                    <a:lstStyle/>
                    <a:p>
                      <a:endParaRPr kumimoji="1" lang="ja-JP" altLang="en-US" dirty="0"/>
                    </a:p>
                  </a:txBody>
                  <a:tcPr>
                    <a:lnT w="12700" cap="flat" cmpd="sng" algn="ctr">
                      <a:solidFill>
                        <a:schemeClr val="tx2"/>
                      </a:solidFill>
                      <a:prstDash val="solid"/>
                      <a:round/>
                      <a:headEnd type="none" w="med" len="med"/>
                      <a:tailEnd type="none" w="med" len="med"/>
                    </a:lnT>
                    <a:solidFill>
                      <a:schemeClr val="bg1"/>
                    </a:solidFill>
                  </a:tcPr>
                </a:tc>
                <a:tc>
                  <a:txBody>
                    <a:bodyPr/>
                    <a:lstStyle/>
                    <a:p>
                      <a:endParaRPr kumimoji="1" lang="ja-JP" altLang="en-US" dirty="0"/>
                    </a:p>
                  </a:txBody>
                  <a:tcPr>
                    <a:lnT w="12700" cap="flat" cmpd="sng" algn="ctr">
                      <a:solidFill>
                        <a:schemeClr val="tx2"/>
                      </a:solidFill>
                      <a:prstDash val="solid"/>
                      <a:round/>
                      <a:headEnd type="none" w="med" len="med"/>
                      <a:tailEnd type="none" w="med" len="med"/>
                    </a:lnT>
                    <a:solidFill>
                      <a:schemeClr val="bg1"/>
                    </a:solidFill>
                  </a:tcPr>
                </a:tc>
                <a:tc>
                  <a:txBody>
                    <a:bodyPr/>
                    <a:lstStyle/>
                    <a:p>
                      <a:endParaRPr kumimoji="1" lang="ja-JP" altLang="en-US" dirty="0"/>
                    </a:p>
                  </a:txBody>
                  <a:tcPr>
                    <a:lnT w="12700" cap="flat" cmpd="sng" algn="ctr">
                      <a:solidFill>
                        <a:schemeClr val="tx2"/>
                      </a:solidFill>
                      <a:prstDash val="solid"/>
                      <a:round/>
                      <a:headEnd type="none" w="med" len="med"/>
                      <a:tailEnd type="none" w="med" len="med"/>
                    </a:lnT>
                    <a:solidFill>
                      <a:schemeClr val="bg1"/>
                    </a:solidFill>
                  </a:tcPr>
                </a:tc>
                <a:tc>
                  <a:txBody>
                    <a:bodyPr/>
                    <a:lstStyle/>
                    <a:p>
                      <a:endParaRPr kumimoji="1" lang="ja-JP" altLang="en-US" dirty="0"/>
                    </a:p>
                  </a:txBody>
                  <a:tcPr>
                    <a:lnT w="12700" cap="flat" cmpd="sng" algn="ctr">
                      <a:solidFill>
                        <a:schemeClr val="tx2"/>
                      </a:solidFill>
                      <a:prstDash val="solid"/>
                      <a:round/>
                      <a:headEnd type="none" w="med" len="med"/>
                      <a:tailEnd type="none" w="med" len="med"/>
                    </a:lnT>
                    <a:solidFill>
                      <a:schemeClr val="bg1"/>
                    </a:solidFill>
                  </a:tcPr>
                </a:tc>
                <a:tc>
                  <a:txBody>
                    <a:bodyPr/>
                    <a:lstStyle/>
                    <a:p>
                      <a:endParaRPr kumimoji="1" lang="ja-JP" altLang="en-US" dirty="0"/>
                    </a:p>
                  </a:txBody>
                  <a:tcPr>
                    <a:lnT w="12700" cap="flat" cmpd="sng" algn="ctr">
                      <a:solidFill>
                        <a:schemeClr val="tx2"/>
                      </a:solidFill>
                      <a:prstDash val="solid"/>
                      <a:round/>
                      <a:headEnd type="none" w="med" len="med"/>
                      <a:tailEnd type="none" w="med" len="med"/>
                    </a:lnT>
                    <a:solidFill>
                      <a:schemeClr val="bg1"/>
                    </a:solidFill>
                  </a:tcPr>
                </a:tc>
                <a:tc>
                  <a:txBody>
                    <a:bodyPr/>
                    <a:lstStyle/>
                    <a:p>
                      <a:endParaRPr kumimoji="1" lang="ja-JP" altLang="en-US" dirty="0"/>
                    </a:p>
                  </a:txBody>
                  <a:tcPr>
                    <a:lnT w="12700" cap="flat" cmpd="sng" algn="ctr">
                      <a:solidFill>
                        <a:schemeClr val="tx2"/>
                      </a:solidFill>
                      <a:prstDash val="solid"/>
                      <a:round/>
                      <a:headEnd type="none" w="med" len="med"/>
                      <a:tailEnd type="none" w="med" len="med"/>
                    </a:lnT>
                    <a:solidFill>
                      <a:schemeClr val="bg1"/>
                    </a:solidFill>
                  </a:tcPr>
                </a:tc>
                <a:tc>
                  <a:txBody>
                    <a:bodyPr/>
                    <a:lstStyle/>
                    <a:p>
                      <a:endParaRPr kumimoji="1" lang="ja-JP" altLang="en-US" dirty="0"/>
                    </a:p>
                  </a:txBody>
                  <a:tcPr>
                    <a:lnT w="12700" cap="flat" cmpd="sng" algn="ctr">
                      <a:solidFill>
                        <a:schemeClr val="tx2"/>
                      </a:solidFill>
                      <a:prstDash val="solid"/>
                      <a:round/>
                      <a:headEnd type="none" w="med" len="med"/>
                      <a:tailEnd type="none" w="med" len="med"/>
                    </a:lnT>
                    <a:solidFill>
                      <a:schemeClr val="bg1"/>
                    </a:solidFill>
                  </a:tcPr>
                </a:tc>
                <a:tc>
                  <a:txBody>
                    <a:bodyPr/>
                    <a:lstStyle/>
                    <a:p>
                      <a:endParaRPr kumimoji="1" lang="ja-JP" altLang="en-US" dirty="0"/>
                    </a:p>
                  </a:txBody>
                  <a:tcPr>
                    <a:lnT w="1270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168365016"/>
                  </a:ext>
                </a:extLst>
              </a:tr>
            </a:tbl>
          </a:graphicData>
        </a:graphic>
      </p:graphicFrame>
      <p:sp>
        <p:nvSpPr>
          <p:cNvPr id="4" name="テキスト ボックス 3">
            <a:extLst>
              <a:ext uri="{FF2B5EF4-FFF2-40B4-BE49-F238E27FC236}">
                <a16:creationId xmlns:a16="http://schemas.microsoft.com/office/drawing/2014/main" id="{85A7062E-2258-4180-BCAA-2AC2772C9FA1}"/>
              </a:ext>
            </a:extLst>
          </p:cNvPr>
          <p:cNvSpPr txBox="1"/>
          <p:nvPr/>
        </p:nvSpPr>
        <p:spPr>
          <a:xfrm>
            <a:off x="4283242" y="1233537"/>
            <a:ext cx="184731" cy="369332"/>
          </a:xfrm>
          <a:prstGeom prst="rect">
            <a:avLst/>
          </a:prstGeom>
          <a:noFill/>
        </p:spPr>
        <p:txBody>
          <a:bodyPr wrap="none" rtlCol="0">
            <a:spAutoFit/>
          </a:bodyPr>
          <a:lstStyle/>
          <a:p>
            <a:endParaRPr kumimoji="1" lang="ja-JP" altLang="en-US" dirty="0"/>
          </a:p>
        </p:txBody>
      </p:sp>
      <p:sp>
        <p:nvSpPr>
          <p:cNvPr id="9" name="正方形/長方形 8">
            <a:extLst>
              <a:ext uri="{FF2B5EF4-FFF2-40B4-BE49-F238E27FC236}">
                <a16:creationId xmlns:a16="http://schemas.microsoft.com/office/drawing/2014/main" id="{8035D100-10C6-440F-B468-964F9934BFCF}"/>
              </a:ext>
            </a:extLst>
          </p:cNvPr>
          <p:cNvSpPr/>
          <p:nvPr/>
        </p:nvSpPr>
        <p:spPr>
          <a:xfrm>
            <a:off x="8323478" y="4370015"/>
            <a:ext cx="3722525" cy="873598"/>
          </a:xfrm>
          <a:prstGeom prst="rect">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b="1" dirty="0">
                <a:solidFill>
                  <a:schemeClr val="bg1"/>
                </a:solidFill>
              </a:rPr>
              <a:t>クーリング期間の説明は省きます</a:t>
            </a:r>
          </a:p>
        </p:txBody>
      </p:sp>
      <p:sp>
        <p:nvSpPr>
          <p:cNvPr id="3" name="テキスト ボックス 2">
            <a:extLst>
              <a:ext uri="{FF2B5EF4-FFF2-40B4-BE49-F238E27FC236}">
                <a16:creationId xmlns:a16="http://schemas.microsoft.com/office/drawing/2014/main" id="{BF386094-6EF2-41BF-AD0D-217A842DE3AB}"/>
              </a:ext>
            </a:extLst>
          </p:cNvPr>
          <p:cNvSpPr txBox="1"/>
          <p:nvPr/>
        </p:nvSpPr>
        <p:spPr>
          <a:xfrm>
            <a:off x="4782263" y="2057295"/>
            <a:ext cx="2852063" cy="369332"/>
          </a:xfrm>
          <a:prstGeom prst="rect">
            <a:avLst/>
          </a:prstGeom>
          <a:solidFill>
            <a:schemeClr val="bg1"/>
          </a:solidFill>
        </p:spPr>
        <p:txBody>
          <a:bodyPr wrap="none" rtlCol="0">
            <a:spAutoFit/>
          </a:bodyPr>
          <a:lstStyle/>
          <a:p>
            <a:pPr algn="ctr"/>
            <a:r>
              <a:rPr kumimoji="1" lang="ja-JP" altLang="en-US" dirty="0"/>
              <a:t>対象期間（任意の</a:t>
            </a:r>
            <a:r>
              <a:rPr kumimoji="1" lang="en-US" altLang="ja-JP" dirty="0"/>
              <a:t>1</a:t>
            </a:r>
            <a:r>
              <a:rPr kumimoji="1" lang="ja-JP" altLang="en-US" dirty="0"/>
              <a:t>年間）</a:t>
            </a:r>
          </a:p>
        </p:txBody>
      </p:sp>
      <p:sp>
        <p:nvSpPr>
          <p:cNvPr id="10" name="テキスト ボックス 9">
            <a:extLst>
              <a:ext uri="{FF2B5EF4-FFF2-40B4-BE49-F238E27FC236}">
                <a16:creationId xmlns:a16="http://schemas.microsoft.com/office/drawing/2014/main" id="{40C27B40-6DB6-4B53-90BA-DC2819C9B829}"/>
              </a:ext>
            </a:extLst>
          </p:cNvPr>
          <p:cNvSpPr txBox="1"/>
          <p:nvPr/>
        </p:nvSpPr>
        <p:spPr>
          <a:xfrm>
            <a:off x="4707722" y="3309131"/>
            <a:ext cx="3001143" cy="369332"/>
          </a:xfrm>
          <a:prstGeom prst="rect">
            <a:avLst/>
          </a:prstGeom>
          <a:solidFill>
            <a:schemeClr val="bg1"/>
          </a:solidFill>
        </p:spPr>
        <p:txBody>
          <a:bodyPr wrap="none" rtlCol="0">
            <a:spAutoFit/>
          </a:bodyPr>
          <a:lstStyle/>
          <a:p>
            <a:pPr algn="ctr"/>
            <a:r>
              <a:rPr kumimoji="1" lang="en-US" altLang="ja-JP" dirty="0"/>
              <a:t>A</a:t>
            </a:r>
            <a:r>
              <a:rPr kumimoji="1" lang="ja-JP" altLang="en-US" dirty="0"/>
              <a:t>の申請期間（</a:t>
            </a:r>
            <a:r>
              <a:rPr kumimoji="1" lang="en-US" altLang="ja-JP" dirty="0"/>
              <a:t>2</a:t>
            </a:r>
            <a:r>
              <a:rPr kumimoji="1" lang="ja-JP" altLang="en-US" dirty="0"/>
              <a:t>ヶ月以内）</a:t>
            </a:r>
          </a:p>
        </p:txBody>
      </p:sp>
      <p:sp>
        <p:nvSpPr>
          <p:cNvPr id="6" name="吹き出し: 四角形 5">
            <a:extLst>
              <a:ext uri="{FF2B5EF4-FFF2-40B4-BE49-F238E27FC236}">
                <a16:creationId xmlns:a16="http://schemas.microsoft.com/office/drawing/2014/main" id="{AC1A2EC0-301D-42BA-BE89-2BE2E4A5CD3A}"/>
              </a:ext>
            </a:extLst>
          </p:cNvPr>
          <p:cNvSpPr/>
          <p:nvPr/>
        </p:nvSpPr>
        <p:spPr>
          <a:xfrm>
            <a:off x="957178" y="3738971"/>
            <a:ext cx="2507917" cy="659689"/>
          </a:xfrm>
          <a:prstGeom prst="wedgeRectCallout">
            <a:avLst>
              <a:gd name="adj1" fmla="val 32878"/>
              <a:gd name="adj2" fmla="val -119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rPr>
              <a:t>賃金締め期間ごと</a:t>
            </a:r>
            <a:endParaRPr kumimoji="1" lang="ja-JP" altLang="en-US" sz="2400" b="1" dirty="0">
              <a:solidFill>
                <a:schemeClr val="bg1"/>
              </a:solidFill>
            </a:endParaRPr>
          </a:p>
        </p:txBody>
      </p:sp>
      <p:sp>
        <p:nvSpPr>
          <p:cNvPr id="11" name="吹き出し: 四角形 10">
            <a:extLst>
              <a:ext uri="{FF2B5EF4-FFF2-40B4-BE49-F238E27FC236}">
                <a16:creationId xmlns:a16="http://schemas.microsoft.com/office/drawing/2014/main" id="{77038A5A-926A-4F2B-BC87-750F143EF709}"/>
              </a:ext>
            </a:extLst>
          </p:cNvPr>
          <p:cNvSpPr/>
          <p:nvPr/>
        </p:nvSpPr>
        <p:spPr>
          <a:xfrm>
            <a:off x="879641" y="1173382"/>
            <a:ext cx="1331495" cy="823750"/>
          </a:xfrm>
          <a:prstGeom prst="wedgeRectCallout">
            <a:avLst>
              <a:gd name="adj1" fmla="val -10441"/>
              <a:gd name="adj2" fmla="val 11587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a:t>労使協定</a:t>
            </a:r>
            <a:endParaRPr kumimoji="1" lang="en-US" altLang="ja-JP" b="1" dirty="0"/>
          </a:p>
          <a:p>
            <a:pPr algn="ctr"/>
            <a:r>
              <a:rPr kumimoji="1" lang="ja-JP" altLang="en-US" b="1" dirty="0"/>
              <a:t>計画届</a:t>
            </a:r>
          </a:p>
        </p:txBody>
      </p:sp>
      <p:sp>
        <p:nvSpPr>
          <p:cNvPr id="13" name="吹き出し: 四角形 12">
            <a:extLst>
              <a:ext uri="{FF2B5EF4-FFF2-40B4-BE49-F238E27FC236}">
                <a16:creationId xmlns:a16="http://schemas.microsoft.com/office/drawing/2014/main" id="{4AA10AA7-3B8A-4937-9506-ABF00FE8E689}"/>
              </a:ext>
            </a:extLst>
          </p:cNvPr>
          <p:cNvSpPr/>
          <p:nvPr/>
        </p:nvSpPr>
        <p:spPr>
          <a:xfrm>
            <a:off x="2827494" y="1190994"/>
            <a:ext cx="1331495" cy="823750"/>
          </a:xfrm>
          <a:prstGeom prst="wedgeRectCallout">
            <a:avLst>
              <a:gd name="adj1" fmla="val 54657"/>
              <a:gd name="adj2" fmla="val 11356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b="1" dirty="0"/>
              <a:t>労使協定</a:t>
            </a:r>
            <a:endParaRPr kumimoji="1" lang="en-US" altLang="ja-JP" b="1" dirty="0"/>
          </a:p>
          <a:p>
            <a:pPr algn="ctr"/>
            <a:r>
              <a:rPr kumimoji="1" lang="ja-JP" altLang="en-US" b="1" dirty="0"/>
              <a:t>計画届</a:t>
            </a:r>
          </a:p>
        </p:txBody>
      </p:sp>
      <p:sp>
        <p:nvSpPr>
          <p:cNvPr id="14" name="吹き出し: 四角形 13">
            <a:extLst>
              <a:ext uri="{FF2B5EF4-FFF2-40B4-BE49-F238E27FC236}">
                <a16:creationId xmlns:a16="http://schemas.microsoft.com/office/drawing/2014/main" id="{9FF4F5C4-F6FD-4174-8816-CA1F162E85D7}"/>
              </a:ext>
            </a:extLst>
          </p:cNvPr>
          <p:cNvSpPr/>
          <p:nvPr/>
        </p:nvSpPr>
        <p:spPr>
          <a:xfrm>
            <a:off x="4158989" y="3829243"/>
            <a:ext cx="1331495" cy="540772"/>
          </a:xfrm>
          <a:prstGeom prst="wedgeRectCallout">
            <a:avLst>
              <a:gd name="adj1" fmla="val -18385"/>
              <a:gd name="adj2" fmla="val -15790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a:t>申請届</a:t>
            </a:r>
          </a:p>
        </p:txBody>
      </p:sp>
      <p:sp>
        <p:nvSpPr>
          <p:cNvPr id="15" name="吹き出し: 四角形 14">
            <a:extLst>
              <a:ext uri="{FF2B5EF4-FFF2-40B4-BE49-F238E27FC236}">
                <a16:creationId xmlns:a16="http://schemas.microsoft.com/office/drawing/2014/main" id="{BE1E98C1-DFB8-43D5-AFDE-9615982BB9B2}"/>
              </a:ext>
            </a:extLst>
          </p:cNvPr>
          <p:cNvSpPr/>
          <p:nvPr/>
        </p:nvSpPr>
        <p:spPr>
          <a:xfrm>
            <a:off x="6728281" y="3871162"/>
            <a:ext cx="1331495" cy="540772"/>
          </a:xfrm>
          <a:prstGeom prst="wedgeRectCallout">
            <a:avLst>
              <a:gd name="adj1" fmla="val -14808"/>
              <a:gd name="adj2" fmla="val -8745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b="1" dirty="0"/>
              <a:t>申請届</a:t>
            </a:r>
          </a:p>
        </p:txBody>
      </p:sp>
      <p:sp>
        <p:nvSpPr>
          <p:cNvPr id="17" name="テキスト ボックス 16">
            <a:extLst>
              <a:ext uri="{FF2B5EF4-FFF2-40B4-BE49-F238E27FC236}">
                <a16:creationId xmlns:a16="http://schemas.microsoft.com/office/drawing/2014/main" id="{83982BCF-3268-4186-B9B2-F24E2CA17647}"/>
              </a:ext>
            </a:extLst>
          </p:cNvPr>
          <p:cNvSpPr txBox="1"/>
          <p:nvPr/>
        </p:nvSpPr>
        <p:spPr>
          <a:xfrm>
            <a:off x="957178" y="5011901"/>
            <a:ext cx="10201572" cy="1345433"/>
          </a:xfrm>
          <a:prstGeom prst="rect">
            <a:avLst/>
          </a:prstGeom>
          <a:noFill/>
        </p:spPr>
        <p:txBody>
          <a:bodyPr wrap="square" rtlCol="0">
            <a:spAutoFit/>
          </a:bodyPr>
          <a:lstStyle/>
          <a:p>
            <a:pPr>
              <a:lnSpc>
                <a:spcPct val="150000"/>
              </a:lnSpc>
            </a:pPr>
            <a:r>
              <a:rPr kumimoji="1" lang="ja-JP" altLang="en-US" sz="2000" b="1" dirty="0">
                <a:solidFill>
                  <a:schemeClr val="accent6"/>
                </a:solidFill>
              </a:rPr>
              <a:t>ポイント</a:t>
            </a:r>
            <a:endParaRPr kumimoji="1" lang="en-US" altLang="ja-JP" sz="2000" b="1" dirty="0">
              <a:solidFill>
                <a:schemeClr val="accent6"/>
              </a:solidFill>
            </a:endParaRPr>
          </a:p>
          <a:p>
            <a:pPr marL="285750" indent="-285750">
              <a:lnSpc>
                <a:spcPct val="150000"/>
              </a:lnSpc>
              <a:buFont typeface="Arial" panose="020B0604020202020204" pitchFamily="34" charset="0"/>
              <a:buChar char="•"/>
            </a:pPr>
            <a:r>
              <a:rPr lang="ja-JP" altLang="en-US" b="1" dirty="0"/>
              <a:t>給与締め期間ごとに毎月、労使協定計画届を作り、</a:t>
            </a:r>
            <a:r>
              <a:rPr kumimoji="1" lang="en-US" altLang="ja-JP" b="1" dirty="0"/>
              <a:t>2</a:t>
            </a:r>
            <a:r>
              <a:rPr kumimoji="1" lang="ja-JP" altLang="en-US" b="1" dirty="0"/>
              <a:t>ヶ月以内に申請届を提出する</a:t>
            </a:r>
            <a:r>
              <a:rPr kumimoji="1" lang="ja-JP" altLang="en-US" dirty="0"/>
              <a:t>。</a:t>
            </a:r>
            <a:endParaRPr kumimoji="1" lang="en-US" altLang="ja-JP" dirty="0"/>
          </a:p>
          <a:p>
            <a:pPr marL="285750" indent="-285750">
              <a:lnSpc>
                <a:spcPct val="150000"/>
              </a:lnSpc>
              <a:buFont typeface="Arial" panose="020B0604020202020204" pitchFamily="34" charset="0"/>
              <a:buChar char="•"/>
            </a:pPr>
            <a:r>
              <a:rPr lang="ja-JP" altLang="en-US" b="1" dirty="0"/>
              <a:t>最初に</a:t>
            </a:r>
            <a:r>
              <a:rPr lang="en-US" altLang="ja-JP" b="1" dirty="0"/>
              <a:t>1</a:t>
            </a:r>
            <a:r>
              <a:rPr lang="ja-JP" altLang="en-US" b="1" dirty="0"/>
              <a:t>判定期間に満たない期間があるときは、最初の判定期間にくっつけることができる。</a:t>
            </a:r>
            <a:endParaRPr kumimoji="1" lang="ja-JP" altLang="en-US" b="1" dirty="0"/>
          </a:p>
        </p:txBody>
      </p:sp>
      <p:sp>
        <p:nvSpPr>
          <p:cNvPr id="12" name="テキスト ボックス 11">
            <a:extLst>
              <a:ext uri="{FF2B5EF4-FFF2-40B4-BE49-F238E27FC236}">
                <a16:creationId xmlns:a16="http://schemas.microsoft.com/office/drawing/2014/main" id="{E9255DFD-D5BE-4982-BBDD-565C98AE2445}"/>
              </a:ext>
            </a:extLst>
          </p:cNvPr>
          <p:cNvSpPr txBox="1"/>
          <p:nvPr/>
        </p:nvSpPr>
        <p:spPr>
          <a:xfrm>
            <a:off x="5090784" y="1285937"/>
            <a:ext cx="6221575" cy="369332"/>
          </a:xfrm>
          <a:prstGeom prst="rect">
            <a:avLst/>
          </a:prstGeom>
          <a:noFill/>
        </p:spPr>
        <p:txBody>
          <a:bodyPr wrap="none" rtlCol="0">
            <a:spAutoFit/>
          </a:bodyPr>
          <a:lstStyle/>
          <a:p>
            <a:r>
              <a:rPr kumimoji="1" lang="ja-JP" altLang="en-US" b="1" dirty="0">
                <a:solidFill>
                  <a:schemeClr val="accent1"/>
                </a:solidFill>
              </a:rPr>
              <a:t>計画届については、特例により事後提出（</a:t>
            </a:r>
            <a:r>
              <a:rPr kumimoji="1" lang="en-US" altLang="ja-JP" b="1" dirty="0">
                <a:solidFill>
                  <a:schemeClr val="accent1"/>
                </a:solidFill>
              </a:rPr>
              <a:t>6/30</a:t>
            </a:r>
            <a:r>
              <a:rPr kumimoji="1" lang="ja-JP" altLang="en-US" b="1" dirty="0">
                <a:solidFill>
                  <a:schemeClr val="accent1"/>
                </a:solidFill>
              </a:rPr>
              <a:t>まで）可能</a:t>
            </a:r>
          </a:p>
        </p:txBody>
      </p:sp>
    </p:spTree>
    <p:extLst>
      <p:ext uri="{BB962C8B-B14F-4D97-AF65-F5344CB8AC3E}">
        <p14:creationId xmlns:p14="http://schemas.microsoft.com/office/powerpoint/2010/main" val="271597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4801314" cy="369332"/>
          </a:xfrm>
          <a:prstGeom prst="rect">
            <a:avLst/>
          </a:prstGeom>
          <a:noFill/>
        </p:spPr>
        <p:txBody>
          <a:bodyPr wrap="none" rtlCol="0">
            <a:spAutoFit/>
          </a:bodyPr>
          <a:lstStyle/>
          <a:p>
            <a:r>
              <a:rPr kumimoji="1" lang="ja-JP" altLang="en-US" b="1" dirty="0">
                <a:solidFill>
                  <a:schemeClr val="accent1"/>
                </a:solidFill>
              </a:rPr>
              <a:t>雇用調整助成金の休業等実施計画届の書き方</a:t>
            </a:r>
          </a:p>
        </p:txBody>
      </p:sp>
      <p:pic>
        <p:nvPicPr>
          <p:cNvPr id="4" name="図 3">
            <a:extLst>
              <a:ext uri="{FF2B5EF4-FFF2-40B4-BE49-F238E27FC236}">
                <a16:creationId xmlns:a16="http://schemas.microsoft.com/office/drawing/2014/main" id="{1BBBD987-C17C-4EB1-BA38-E5DB2B55BF4E}"/>
              </a:ext>
            </a:extLst>
          </p:cNvPr>
          <p:cNvPicPr>
            <a:picLocks noChangeAspect="1"/>
          </p:cNvPicPr>
          <p:nvPr/>
        </p:nvPicPr>
        <p:blipFill>
          <a:blip r:embed="rId2"/>
          <a:stretch>
            <a:fillRect/>
          </a:stretch>
        </p:blipFill>
        <p:spPr>
          <a:xfrm>
            <a:off x="230129" y="1398494"/>
            <a:ext cx="5848909" cy="4677881"/>
          </a:xfrm>
          <a:prstGeom prst="rect">
            <a:avLst/>
          </a:prstGeom>
        </p:spPr>
      </p:pic>
      <p:graphicFrame>
        <p:nvGraphicFramePr>
          <p:cNvPr id="10" name="表 11">
            <a:extLst>
              <a:ext uri="{FF2B5EF4-FFF2-40B4-BE49-F238E27FC236}">
                <a16:creationId xmlns:a16="http://schemas.microsoft.com/office/drawing/2014/main" id="{8B70C5CF-B093-4E03-A7BE-1BBC4A06437A}"/>
              </a:ext>
            </a:extLst>
          </p:cNvPr>
          <p:cNvGraphicFramePr>
            <a:graphicFrameLocks noGrp="1"/>
          </p:cNvGraphicFramePr>
          <p:nvPr>
            <p:extLst>
              <p:ext uri="{D42A27DB-BD31-4B8C-83A1-F6EECF244321}">
                <p14:modId xmlns:p14="http://schemas.microsoft.com/office/powerpoint/2010/main" val="4052300442"/>
              </p:ext>
            </p:extLst>
          </p:nvPr>
        </p:nvGraphicFramePr>
        <p:xfrm>
          <a:off x="6403249" y="1419929"/>
          <a:ext cx="5322839" cy="5281906"/>
        </p:xfrm>
        <a:graphic>
          <a:graphicData uri="http://schemas.openxmlformats.org/drawingml/2006/table">
            <a:tbl>
              <a:tblPr firstRow="1" bandRow="1">
                <a:tableStyleId>{5C22544A-7EE6-4342-B048-85BDC9FD1C3A}</a:tableStyleId>
              </a:tblPr>
              <a:tblGrid>
                <a:gridCol w="5322839">
                  <a:extLst>
                    <a:ext uri="{9D8B030D-6E8A-4147-A177-3AD203B41FA5}">
                      <a16:colId xmlns:a16="http://schemas.microsoft.com/office/drawing/2014/main" val="2090591949"/>
                    </a:ext>
                  </a:extLst>
                </a:gridCol>
              </a:tblGrid>
              <a:tr h="628301">
                <a:tc>
                  <a:txBody>
                    <a:bodyPr/>
                    <a:lstStyle/>
                    <a:p>
                      <a:pPr algn="ctr"/>
                      <a:r>
                        <a:rPr kumimoji="1" lang="ja-JP" altLang="en-US" dirty="0"/>
                        <a:t>注意点</a:t>
                      </a:r>
                    </a:p>
                  </a:txBody>
                  <a:tcPr anchor="ctr">
                    <a:lnB w="38100" cmpd="sng">
                      <a:noFill/>
                    </a:lnB>
                  </a:tcPr>
                </a:tc>
                <a:extLst>
                  <a:ext uri="{0D108BD9-81ED-4DB2-BD59-A6C34878D82A}">
                    <a16:rowId xmlns:a16="http://schemas.microsoft.com/office/drawing/2014/main" val="2043127388"/>
                  </a:ext>
                </a:extLst>
              </a:tr>
              <a:tr h="628301">
                <a:tc>
                  <a:txBody>
                    <a:bodyPr/>
                    <a:lstStyle/>
                    <a:p>
                      <a:pPr marL="285750" indent="-285750">
                        <a:lnSpc>
                          <a:spcPct val="150000"/>
                        </a:lnSpc>
                        <a:buFont typeface="Arial" panose="020B0604020202020204" pitchFamily="34" charset="0"/>
                        <a:buChar char="•"/>
                      </a:pPr>
                      <a:r>
                        <a:rPr kumimoji="1" lang="ja-JP" altLang="en-US" dirty="0"/>
                        <a:t>休業予定日は休業を予定している日</a:t>
                      </a:r>
                      <a:endParaRPr kumimoji="1" lang="en-US" altLang="ja-JP" dirty="0"/>
                    </a:p>
                    <a:p>
                      <a:pPr marL="0" indent="0">
                        <a:lnSpc>
                          <a:spcPct val="150000"/>
                        </a:lnSpc>
                        <a:buFont typeface="Arial" panose="020B0604020202020204" pitchFamily="34" charset="0"/>
                        <a:buNone/>
                      </a:pPr>
                      <a:r>
                        <a:rPr kumimoji="1" lang="ja-JP" altLang="en-US" dirty="0"/>
                        <a:t>　（所定労働日）</a:t>
                      </a:r>
                      <a:endParaRPr kumimoji="1" lang="en-US" altLang="ja-JP"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466508"/>
                  </a:ext>
                </a:extLst>
              </a:tr>
              <a:tr h="930993">
                <a:tc>
                  <a:txBody>
                    <a:bodyPr/>
                    <a:lstStyle/>
                    <a:p>
                      <a:pPr marL="285750" indent="-285750">
                        <a:lnSpc>
                          <a:spcPct val="150000"/>
                        </a:lnSpc>
                        <a:buFont typeface="Arial" panose="020B0604020202020204" pitchFamily="34" charset="0"/>
                        <a:buChar char="•"/>
                      </a:pPr>
                      <a:r>
                        <a:rPr kumimoji="1" lang="ja-JP" altLang="en-US" dirty="0"/>
                        <a:t>休業予定の対象労働者実人員は、労使協定で</a:t>
                      </a:r>
                      <a:endParaRPr kumimoji="1" lang="en-US" altLang="ja-JP" dirty="0"/>
                    </a:p>
                    <a:p>
                      <a:pPr marL="0" indent="0">
                        <a:lnSpc>
                          <a:spcPct val="150000"/>
                        </a:lnSpc>
                        <a:buFont typeface="Arial" panose="020B0604020202020204" pitchFamily="34" charset="0"/>
                        <a:buNone/>
                      </a:pPr>
                      <a:r>
                        <a:rPr kumimoji="1" lang="ja-JP" altLang="en-US" dirty="0"/>
                        <a:t>　対象とした、雇用保険被保険者数</a:t>
                      </a:r>
                      <a:endParaRPr kumimoji="1" lang="en-US" altLang="ja-JP" dirty="0"/>
                    </a:p>
                    <a:p>
                      <a:pPr marL="0" indent="0">
                        <a:lnSpc>
                          <a:spcPct val="150000"/>
                        </a:lnSpc>
                        <a:buFont typeface="Arial" panose="020B0604020202020204" pitchFamily="34" charset="0"/>
                        <a:buNone/>
                      </a:pPr>
                      <a:r>
                        <a:rPr kumimoji="1" lang="ja-JP" altLang="en-US" dirty="0"/>
                        <a:t>　退職を予定している人は除く</a:t>
                      </a:r>
                      <a:endParaRPr kumimoji="1" lang="en-US" altLang="ja-JP"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6158013"/>
                  </a:ext>
                </a:extLst>
              </a:tr>
              <a:tr h="930993">
                <a:tc>
                  <a:txBody>
                    <a:bodyPr/>
                    <a:lstStyle/>
                    <a:p>
                      <a:pPr marL="285750" indent="-285750">
                        <a:lnSpc>
                          <a:spcPct val="150000"/>
                        </a:lnSpc>
                        <a:buFont typeface="Arial" panose="020B0604020202020204" pitchFamily="34" charset="0"/>
                        <a:buChar char="•"/>
                      </a:pPr>
                      <a:r>
                        <a:rPr kumimoji="1" lang="ja-JP" altLang="en-US" dirty="0"/>
                        <a:t>休業予定日数とは、一人でも休業する、または短時間休業を行う実日数（人日では無い）</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9745996"/>
                  </a:ext>
                </a:extLst>
              </a:tr>
              <a:tr h="930993">
                <a:tc>
                  <a:txBody>
                    <a:bodyPr/>
                    <a:lstStyle/>
                    <a:p>
                      <a:pPr marL="285750" indent="-285750">
                        <a:lnSpc>
                          <a:spcPct val="150000"/>
                        </a:lnSpc>
                        <a:buFont typeface="Arial" panose="020B0604020202020204" pitchFamily="34" charset="0"/>
                        <a:buChar char="•"/>
                      </a:pPr>
                      <a:endParaRPr kumimoji="1" lang="ja-JP" alt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393561"/>
                  </a:ext>
                </a:extLst>
              </a:tr>
              <a:tr h="628301">
                <a:tc>
                  <a:txBody>
                    <a:bodyPr/>
                    <a:lstStyle/>
                    <a:p>
                      <a:pPr marL="285750" indent="-285750">
                        <a:lnSpc>
                          <a:spcPct val="150000"/>
                        </a:lnSpc>
                        <a:buFont typeface="Arial" panose="020B0604020202020204" pitchFamily="34" charset="0"/>
                        <a:buChar char="•"/>
                      </a:pPr>
                      <a:endParaRPr kumimoji="1" lang="en-US" altLang="ja-JP"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1517694"/>
                  </a:ext>
                </a:extLst>
              </a:tr>
            </a:tbl>
          </a:graphicData>
        </a:graphic>
      </p:graphicFrame>
    </p:spTree>
    <p:extLst>
      <p:ext uri="{BB962C8B-B14F-4D97-AF65-F5344CB8AC3E}">
        <p14:creationId xmlns:p14="http://schemas.microsoft.com/office/powerpoint/2010/main" val="727146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5032147" cy="369332"/>
          </a:xfrm>
          <a:prstGeom prst="rect">
            <a:avLst/>
          </a:prstGeom>
          <a:noFill/>
        </p:spPr>
        <p:txBody>
          <a:bodyPr wrap="none" rtlCol="0">
            <a:spAutoFit/>
          </a:bodyPr>
          <a:lstStyle/>
          <a:p>
            <a:r>
              <a:rPr kumimoji="1" lang="ja-JP" altLang="en-US" b="1" dirty="0">
                <a:solidFill>
                  <a:schemeClr val="accent1"/>
                </a:solidFill>
              </a:rPr>
              <a:t>雇用調整助成金の事業活動状況申出書の書き方</a:t>
            </a:r>
          </a:p>
        </p:txBody>
      </p:sp>
      <p:pic>
        <p:nvPicPr>
          <p:cNvPr id="2" name="図 1">
            <a:extLst>
              <a:ext uri="{FF2B5EF4-FFF2-40B4-BE49-F238E27FC236}">
                <a16:creationId xmlns:a16="http://schemas.microsoft.com/office/drawing/2014/main" id="{67FAF4B4-2C67-4865-9536-A3A50B4442D8}"/>
              </a:ext>
            </a:extLst>
          </p:cNvPr>
          <p:cNvPicPr>
            <a:picLocks noChangeAspect="1"/>
          </p:cNvPicPr>
          <p:nvPr/>
        </p:nvPicPr>
        <p:blipFill>
          <a:blip r:embed="rId2"/>
          <a:stretch>
            <a:fillRect/>
          </a:stretch>
        </p:blipFill>
        <p:spPr>
          <a:xfrm>
            <a:off x="465912" y="864205"/>
            <a:ext cx="4164653" cy="5725485"/>
          </a:xfrm>
          <a:prstGeom prst="rect">
            <a:avLst/>
          </a:prstGeom>
        </p:spPr>
      </p:pic>
      <p:sp>
        <p:nvSpPr>
          <p:cNvPr id="9" name="テキスト ボックス 8">
            <a:extLst>
              <a:ext uri="{FF2B5EF4-FFF2-40B4-BE49-F238E27FC236}">
                <a16:creationId xmlns:a16="http://schemas.microsoft.com/office/drawing/2014/main" id="{47B0CDC1-73B8-4460-A3C3-F2EE16A70DC3}"/>
              </a:ext>
            </a:extLst>
          </p:cNvPr>
          <p:cNvSpPr txBox="1"/>
          <p:nvPr/>
        </p:nvSpPr>
        <p:spPr>
          <a:xfrm>
            <a:off x="5016467" y="1398494"/>
            <a:ext cx="7011856" cy="620426"/>
          </a:xfrm>
          <a:prstGeom prst="rect">
            <a:avLst/>
          </a:prstGeom>
          <a:noFill/>
        </p:spPr>
        <p:txBody>
          <a:bodyPr wrap="none" rtlCol="0">
            <a:spAutoFit/>
          </a:bodyPr>
          <a:lstStyle/>
          <a:p>
            <a:pPr>
              <a:lnSpc>
                <a:spcPct val="150000"/>
              </a:lnSpc>
            </a:pPr>
            <a:r>
              <a:rPr lang="ja-JP" altLang="en-US" sz="1200" dirty="0"/>
              <a:t>雇用調整助成金の様式ダウンロード（新型コロナウィルス感染症対策特例措置用）</a:t>
            </a:r>
          </a:p>
          <a:p>
            <a:pPr>
              <a:lnSpc>
                <a:spcPct val="150000"/>
              </a:lnSpc>
            </a:pPr>
            <a:r>
              <a:rPr lang="en-US" altLang="ja-JP" sz="1200" dirty="0">
                <a:hlinkClick r:id="rId3"/>
              </a:rPr>
              <a:t>https://www.mhlw.go.jp/stf/seisakunitsuite/bunya/koyouchouseijoseikin_20200410_forms.html</a:t>
            </a:r>
            <a:endParaRPr kumimoji="1" lang="ja-JP" altLang="en-US" sz="1200" dirty="0"/>
          </a:p>
        </p:txBody>
      </p:sp>
      <p:sp>
        <p:nvSpPr>
          <p:cNvPr id="11" name="テキスト ボックス 10">
            <a:extLst>
              <a:ext uri="{FF2B5EF4-FFF2-40B4-BE49-F238E27FC236}">
                <a16:creationId xmlns:a16="http://schemas.microsoft.com/office/drawing/2014/main" id="{78D95874-1EE7-4DAE-9CA9-5823A2E7D351}"/>
              </a:ext>
            </a:extLst>
          </p:cNvPr>
          <p:cNvSpPr txBox="1"/>
          <p:nvPr/>
        </p:nvSpPr>
        <p:spPr>
          <a:xfrm>
            <a:off x="5016467" y="2505670"/>
            <a:ext cx="7007046" cy="2269467"/>
          </a:xfrm>
          <a:prstGeom prst="rect">
            <a:avLst/>
          </a:prstGeom>
          <a:noFill/>
        </p:spPr>
        <p:txBody>
          <a:bodyPr wrap="none" rtlCol="0">
            <a:spAutoFit/>
          </a:bodyPr>
          <a:lstStyle/>
          <a:p>
            <a:r>
              <a:rPr lang="ja-JP" altLang="en-US" dirty="0"/>
              <a:t>様式第</a:t>
            </a:r>
            <a:r>
              <a:rPr lang="en-US" altLang="ja-JP" dirty="0"/>
              <a:t>4</a:t>
            </a:r>
            <a:r>
              <a:rPr lang="ja-JP" altLang="en-US" dirty="0"/>
              <a:t>号　雇用調整実施事業所の事業活動の状況に関する申出書</a:t>
            </a:r>
            <a:endParaRPr lang="en-US" altLang="ja-JP" dirty="0"/>
          </a:p>
          <a:p>
            <a:r>
              <a:rPr lang="ja-JP" altLang="en-US" dirty="0"/>
              <a:t>　　　　　（新型コロナウイルス感染症関係）</a:t>
            </a:r>
            <a:endParaRPr lang="en-US" altLang="ja-JP" dirty="0"/>
          </a:p>
          <a:p>
            <a:endParaRPr kumimoji="1" lang="en-US" altLang="ja-JP" dirty="0"/>
          </a:p>
          <a:p>
            <a:r>
              <a:rPr kumimoji="1" lang="ja-JP" altLang="en-US" dirty="0"/>
              <a:t>＊初回のみ提出</a:t>
            </a:r>
            <a:endParaRPr kumimoji="1" lang="en-US" altLang="ja-JP" dirty="0"/>
          </a:p>
          <a:p>
            <a:endParaRPr lang="en-US" altLang="ja-JP" dirty="0"/>
          </a:p>
          <a:p>
            <a:pPr>
              <a:lnSpc>
                <a:spcPct val="150000"/>
              </a:lnSpc>
            </a:pPr>
            <a:r>
              <a:rPr kumimoji="1" lang="ja-JP" altLang="en-US" b="1" dirty="0">
                <a:solidFill>
                  <a:srgbClr val="FF0000"/>
                </a:solidFill>
              </a:rPr>
              <a:t>添付書類：</a:t>
            </a:r>
            <a:r>
              <a:rPr lang="ja-JP" altLang="en-US" b="1" dirty="0">
                <a:solidFill>
                  <a:srgbClr val="FF0000"/>
                </a:solidFill>
              </a:rPr>
              <a:t>売上がわかる書類</a:t>
            </a:r>
            <a:endParaRPr lang="en-US" altLang="ja-JP" b="1" dirty="0">
              <a:solidFill>
                <a:srgbClr val="FF0000"/>
              </a:solidFill>
            </a:endParaRPr>
          </a:p>
          <a:p>
            <a:pPr>
              <a:lnSpc>
                <a:spcPct val="150000"/>
              </a:lnSpc>
            </a:pPr>
            <a:r>
              <a:rPr kumimoji="1" lang="ja-JP" altLang="en-US" b="1" dirty="0">
                <a:solidFill>
                  <a:srgbClr val="FF0000"/>
                </a:solidFill>
              </a:rPr>
              <a:t>（売上簿、営業収入簿、会計システムの帳簿等）</a:t>
            </a:r>
            <a:endParaRPr kumimoji="1" lang="en-US" altLang="ja-JP" b="1" dirty="0">
              <a:solidFill>
                <a:srgbClr val="FF0000"/>
              </a:solidFill>
            </a:endParaRPr>
          </a:p>
        </p:txBody>
      </p:sp>
    </p:spTree>
    <p:extLst>
      <p:ext uri="{BB962C8B-B14F-4D97-AF65-F5344CB8AC3E}">
        <p14:creationId xmlns:p14="http://schemas.microsoft.com/office/powerpoint/2010/main" val="2810714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表 11">
            <a:extLst>
              <a:ext uri="{FF2B5EF4-FFF2-40B4-BE49-F238E27FC236}">
                <a16:creationId xmlns:a16="http://schemas.microsoft.com/office/drawing/2014/main" id="{8B70C5CF-B093-4E03-A7BE-1BBC4A06437A}"/>
              </a:ext>
            </a:extLst>
          </p:cNvPr>
          <p:cNvGraphicFramePr>
            <a:graphicFrameLocks noGrp="1"/>
          </p:cNvGraphicFramePr>
          <p:nvPr>
            <p:extLst>
              <p:ext uri="{D42A27DB-BD31-4B8C-83A1-F6EECF244321}">
                <p14:modId xmlns:p14="http://schemas.microsoft.com/office/powerpoint/2010/main" val="2053592349"/>
              </p:ext>
            </p:extLst>
          </p:nvPr>
        </p:nvGraphicFramePr>
        <p:xfrm>
          <a:off x="6403249" y="1419929"/>
          <a:ext cx="5322839" cy="4980574"/>
        </p:xfrm>
        <a:graphic>
          <a:graphicData uri="http://schemas.openxmlformats.org/drawingml/2006/table">
            <a:tbl>
              <a:tblPr firstRow="1" bandRow="1">
                <a:tableStyleId>{5C22544A-7EE6-4342-B048-85BDC9FD1C3A}</a:tableStyleId>
              </a:tblPr>
              <a:tblGrid>
                <a:gridCol w="5322839">
                  <a:extLst>
                    <a:ext uri="{9D8B030D-6E8A-4147-A177-3AD203B41FA5}">
                      <a16:colId xmlns:a16="http://schemas.microsoft.com/office/drawing/2014/main" val="2090591949"/>
                    </a:ext>
                  </a:extLst>
                </a:gridCol>
              </a:tblGrid>
              <a:tr h="628301">
                <a:tc>
                  <a:txBody>
                    <a:bodyPr/>
                    <a:lstStyle/>
                    <a:p>
                      <a:pPr algn="ctr"/>
                      <a:r>
                        <a:rPr kumimoji="1" lang="ja-JP" altLang="en-US" dirty="0"/>
                        <a:t>注意点</a:t>
                      </a:r>
                    </a:p>
                  </a:txBody>
                  <a:tcPr anchor="ctr">
                    <a:lnB w="38100" cmpd="sng">
                      <a:noFill/>
                    </a:lnB>
                  </a:tcPr>
                </a:tc>
                <a:extLst>
                  <a:ext uri="{0D108BD9-81ED-4DB2-BD59-A6C34878D82A}">
                    <a16:rowId xmlns:a16="http://schemas.microsoft.com/office/drawing/2014/main" val="2043127388"/>
                  </a:ext>
                </a:extLst>
              </a:tr>
              <a:tr h="628301">
                <a:tc>
                  <a:txBody>
                    <a:bodyPr/>
                    <a:lstStyle/>
                    <a:p>
                      <a:pPr marL="285750" indent="-285750">
                        <a:lnSpc>
                          <a:spcPct val="150000"/>
                        </a:lnSpc>
                        <a:buFont typeface="Arial" panose="020B0604020202020204" pitchFamily="34" charset="0"/>
                        <a:buChar char="•"/>
                      </a:pPr>
                      <a:r>
                        <a:rPr kumimoji="1" lang="ja-JP" altLang="en-US" dirty="0"/>
                        <a:t>日付・押印・宛先を忘れないこと</a:t>
                      </a:r>
                      <a:endParaRPr kumimoji="1" lang="en-US" altLang="ja-JP"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466508"/>
                  </a:ext>
                </a:extLst>
              </a:tr>
              <a:tr h="930993">
                <a:tc>
                  <a:txBody>
                    <a:bodyPr/>
                    <a:lstStyle/>
                    <a:p>
                      <a:pPr marL="285750" indent="-285750">
                        <a:lnSpc>
                          <a:spcPct val="150000"/>
                        </a:lnSpc>
                        <a:buFont typeface="Arial" panose="020B0604020202020204" pitchFamily="34" charset="0"/>
                        <a:buChar char="•"/>
                      </a:pPr>
                      <a:r>
                        <a:rPr kumimoji="1" lang="ja-JP" altLang="en-US" dirty="0"/>
                        <a:t>月間売上高の下の</a:t>
                      </a:r>
                      <a:r>
                        <a:rPr kumimoji="1" lang="en-US" altLang="ja-JP" dirty="0"/>
                        <a:t>(</a:t>
                      </a:r>
                      <a:r>
                        <a:rPr kumimoji="1" lang="ja-JP" altLang="en-US" dirty="0"/>
                        <a:t>　</a:t>
                      </a:r>
                      <a:r>
                        <a:rPr kumimoji="1" lang="en-US" altLang="ja-JP" dirty="0"/>
                        <a:t>)</a:t>
                      </a:r>
                      <a:r>
                        <a:rPr kumimoji="1" lang="ja-JP" altLang="en-US" dirty="0"/>
                        <a:t>は売上以外の場合</a:t>
                      </a:r>
                      <a:endParaRPr kumimoji="1" lang="en-US" altLang="ja-JP"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6158013"/>
                  </a:ext>
                </a:extLst>
              </a:tr>
              <a:tr h="930993">
                <a:tc>
                  <a:txBody>
                    <a:bodyPr/>
                    <a:lstStyle/>
                    <a:p>
                      <a:pPr marL="285750" indent="-285750">
                        <a:lnSpc>
                          <a:spcPct val="150000"/>
                        </a:lnSpc>
                        <a:buFont typeface="Arial" panose="020B0604020202020204" pitchFamily="34" charset="0"/>
                        <a:buChar char="•"/>
                      </a:pPr>
                      <a:r>
                        <a:rPr kumimoji="1" lang="ja-JP" altLang="en-US" dirty="0"/>
                        <a:t>判定対象期間は、届出日の前月の</a:t>
                      </a:r>
                      <a:r>
                        <a:rPr kumimoji="1" lang="en-US" altLang="ja-JP" dirty="0"/>
                        <a:t>1</a:t>
                      </a:r>
                      <a:r>
                        <a:rPr kumimoji="1" lang="ja-JP" altLang="en-US" dirty="0"/>
                        <a:t>日から末日まで</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9745996"/>
                  </a:ext>
                </a:extLst>
              </a:tr>
              <a:tr h="930993">
                <a:tc>
                  <a:txBody>
                    <a:bodyPr/>
                    <a:lstStyle/>
                    <a:p>
                      <a:pPr marL="285750" indent="-285750">
                        <a:lnSpc>
                          <a:spcPct val="150000"/>
                        </a:lnSpc>
                        <a:buFont typeface="Arial" panose="020B0604020202020204" pitchFamily="34" charset="0"/>
                        <a:buChar char="•"/>
                      </a:pPr>
                      <a:r>
                        <a:rPr kumimoji="1" lang="ja-JP" altLang="en-US" dirty="0"/>
                        <a:t>対応する期間は前年の同月</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5178373"/>
                  </a:ext>
                </a:extLst>
              </a:tr>
              <a:tr h="930993">
                <a:tc>
                  <a:txBody>
                    <a:bodyPr/>
                    <a:lstStyle/>
                    <a:p>
                      <a:pPr marL="285750" indent="-285750">
                        <a:lnSpc>
                          <a:spcPct val="150000"/>
                        </a:lnSpc>
                        <a:buFont typeface="Arial" panose="020B0604020202020204" pitchFamily="34" charset="0"/>
                        <a:buChar char="•"/>
                      </a:pPr>
                      <a:r>
                        <a:rPr kumimoji="1" lang="ja-JP" altLang="en-US" dirty="0"/>
                        <a:t>添付書類は売上のわかる書類</a:t>
                      </a:r>
                      <a:endParaRPr kumimoji="1" lang="en-US" altLang="ja-JP" dirty="0"/>
                    </a:p>
                    <a:p>
                      <a:pPr marL="0" indent="0">
                        <a:lnSpc>
                          <a:spcPct val="150000"/>
                        </a:lnSpc>
                        <a:buFont typeface="Arial" panose="020B0604020202020204" pitchFamily="34" charset="0"/>
                        <a:buNone/>
                      </a:pPr>
                      <a:r>
                        <a:rPr kumimoji="1" lang="ja-JP" altLang="en-US" dirty="0"/>
                        <a:t>（売上簿、営業収入簿、会計システムの帳簿等）</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276738"/>
                  </a:ext>
                </a:extLst>
              </a:tr>
            </a:tbl>
          </a:graphicData>
        </a:graphic>
      </p:graphicFrame>
      <p:pic>
        <p:nvPicPr>
          <p:cNvPr id="6" name="図 5">
            <a:extLst>
              <a:ext uri="{FF2B5EF4-FFF2-40B4-BE49-F238E27FC236}">
                <a16:creationId xmlns:a16="http://schemas.microsoft.com/office/drawing/2014/main" id="{B9C31DAB-6463-43E6-ADF6-92D20FF1309B}"/>
              </a:ext>
            </a:extLst>
          </p:cNvPr>
          <p:cNvPicPr>
            <a:picLocks noChangeAspect="1"/>
          </p:cNvPicPr>
          <p:nvPr/>
        </p:nvPicPr>
        <p:blipFill>
          <a:blip r:embed="rId2"/>
          <a:stretch>
            <a:fillRect/>
          </a:stretch>
        </p:blipFill>
        <p:spPr>
          <a:xfrm>
            <a:off x="215153" y="1419929"/>
            <a:ext cx="5789322" cy="4973736"/>
          </a:xfrm>
          <a:prstGeom prst="rect">
            <a:avLst/>
          </a:prstGeom>
        </p:spPr>
      </p:pic>
      <p:sp>
        <p:nvSpPr>
          <p:cNvPr id="11" name="テキスト ボックス 10">
            <a:extLst>
              <a:ext uri="{FF2B5EF4-FFF2-40B4-BE49-F238E27FC236}">
                <a16:creationId xmlns:a16="http://schemas.microsoft.com/office/drawing/2014/main" id="{B1EC4694-1733-4C9C-ABA1-39440C1024EC}"/>
              </a:ext>
            </a:extLst>
          </p:cNvPr>
          <p:cNvSpPr txBox="1"/>
          <p:nvPr/>
        </p:nvSpPr>
        <p:spPr>
          <a:xfrm>
            <a:off x="215153" y="164958"/>
            <a:ext cx="5032147" cy="369332"/>
          </a:xfrm>
          <a:prstGeom prst="rect">
            <a:avLst/>
          </a:prstGeom>
          <a:noFill/>
        </p:spPr>
        <p:txBody>
          <a:bodyPr wrap="none" rtlCol="0">
            <a:spAutoFit/>
          </a:bodyPr>
          <a:lstStyle/>
          <a:p>
            <a:r>
              <a:rPr kumimoji="1" lang="ja-JP" altLang="en-US" b="1" dirty="0">
                <a:solidFill>
                  <a:schemeClr val="accent1"/>
                </a:solidFill>
              </a:rPr>
              <a:t>雇用調整助成金の事業活動状況申出書の書き方</a:t>
            </a:r>
          </a:p>
        </p:txBody>
      </p:sp>
    </p:spTree>
    <p:extLst>
      <p:ext uri="{BB962C8B-B14F-4D97-AF65-F5344CB8AC3E}">
        <p14:creationId xmlns:p14="http://schemas.microsoft.com/office/powerpoint/2010/main" val="1384340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表 11">
            <a:extLst>
              <a:ext uri="{FF2B5EF4-FFF2-40B4-BE49-F238E27FC236}">
                <a16:creationId xmlns:a16="http://schemas.microsoft.com/office/drawing/2014/main" id="{8B70C5CF-B093-4E03-A7BE-1BBC4A06437A}"/>
              </a:ext>
            </a:extLst>
          </p:cNvPr>
          <p:cNvGraphicFramePr>
            <a:graphicFrameLocks noGrp="1"/>
          </p:cNvGraphicFramePr>
          <p:nvPr>
            <p:extLst>
              <p:ext uri="{D42A27DB-BD31-4B8C-83A1-F6EECF244321}">
                <p14:modId xmlns:p14="http://schemas.microsoft.com/office/powerpoint/2010/main" val="4118745659"/>
              </p:ext>
            </p:extLst>
          </p:nvPr>
        </p:nvGraphicFramePr>
        <p:xfrm>
          <a:off x="6403249" y="1419929"/>
          <a:ext cx="5322839" cy="4297199"/>
        </p:xfrm>
        <a:graphic>
          <a:graphicData uri="http://schemas.openxmlformats.org/drawingml/2006/table">
            <a:tbl>
              <a:tblPr firstRow="1" bandRow="1">
                <a:tableStyleId>{5C22544A-7EE6-4342-B048-85BDC9FD1C3A}</a:tableStyleId>
              </a:tblPr>
              <a:tblGrid>
                <a:gridCol w="5322839">
                  <a:extLst>
                    <a:ext uri="{9D8B030D-6E8A-4147-A177-3AD203B41FA5}">
                      <a16:colId xmlns:a16="http://schemas.microsoft.com/office/drawing/2014/main" val="2090591949"/>
                    </a:ext>
                  </a:extLst>
                </a:gridCol>
              </a:tblGrid>
              <a:tr h="628301">
                <a:tc>
                  <a:txBody>
                    <a:bodyPr/>
                    <a:lstStyle/>
                    <a:p>
                      <a:pPr algn="ctr"/>
                      <a:r>
                        <a:rPr kumimoji="1" lang="ja-JP" altLang="en-US" dirty="0"/>
                        <a:t>注意点</a:t>
                      </a:r>
                    </a:p>
                  </a:txBody>
                  <a:tcPr anchor="ctr">
                    <a:lnB w="38100" cmpd="sng">
                      <a:noFill/>
                    </a:lnB>
                  </a:tcPr>
                </a:tc>
                <a:extLst>
                  <a:ext uri="{0D108BD9-81ED-4DB2-BD59-A6C34878D82A}">
                    <a16:rowId xmlns:a16="http://schemas.microsoft.com/office/drawing/2014/main" val="2043127388"/>
                  </a:ext>
                </a:extLst>
              </a:tr>
              <a:tr h="628301">
                <a:tc>
                  <a:txBody>
                    <a:bodyPr/>
                    <a:lstStyle/>
                    <a:p>
                      <a:pPr marL="285750" indent="-285750">
                        <a:lnSpc>
                          <a:spcPct val="150000"/>
                        </a:lnSpc>
                        <a:buFont typeface="Arial" panose="020B0604020202020204" pitchFamily="34" charset="0"/>
                        <a:buChar char="•"/>
                      </a:pPr>
                      <a:r>
                        <a:rPr kumimoji="1" lang="ja-JP" altLang="en-US" dirty="0"/>
                        <a:t>季節的変動によるものは対象外</a:t>
                      </a:r>
                      <a:endParaRPr kumimoji="1" lang="en-US" altLang="ja-JP" dirty="0"/>
                    </a:p>
                    <a:p>
                      <a:pPr marL="0" indent="0">
                        <a:lnSpc>
                          <a:spcPct val="150000"/>
                        </a:lnSpc>
                        <a:buFont typeface="Arial" panose="020B0604020202020204" pitchFamily="34" charset="0"/>
                        <a:buNone/>
                      </a:pPr>
                      <a:r>
                        <a:rPr kumimoji="1" lang="ja-JP" altLang="en-US" dirty="0"/>
                        <a:t>　（アイスクリーム屋が冬に休業など）</a:t>
                      </a:r>
                      <a:endParaRPr kumimoji="1" lang="en-US" altLang="ja-JP"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466508"/>
                  </a:ext>
                </a:extLst>
              </a:tr>
              <a:tr h="930993">
                <a:tc>
                  <a:txBody>
                    <a:bodyPr/>
                    <a:lstStyle/>
                    <a:p>
                      <a:pPr marL="285750" indent="-285750">
                        <a:lnSpc>
                          <a:spcPct val="150000"/>
                        </a:lnSpc>
                        <a:buFont typeface="Arial" panose="020B0604020202020204" pitchFamily="34" charset="0"/>
                        <a:buChar char="•"/>
                      </a:pPr>
                      <a:r>
                        <a:rPr kumimoji="1" lang="ja-JP" altLang="en-US" dirty="0"/>
                        <a:t>事故または災害によるものも対象外</a:t>
                      </a:r>
                      <a:endParaRPr kumimoji="1" lang="en-US" altLang="ja-JP" dirty="0"/>
                    </a:p>
                    <a:p>
                      <a:pPr marL="0" indent="0">
                        <a:lnSpc>
                          <a:spcPct val="150000"/>
                        </a:lnSpc>
                        <a:buFont typeface="Arial" panose="020B0604020202020204" pitchFamily="34" charset="0"/>
                        <a:buNone/>
                      </a:pPr>
                      <a:r>
                        <a:rPr kumimoji="1" lang="ja-JP" altLang="en-US" dirty="0"/>
                        <a:t>（原則：景気の変動など　特例：コロナの影響）</a:t>
                      </a:r>
                      <a:endParaRPr kumimoji="1" lang="en-US" altLang="ja-JP"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6158013"/>
                  </a:ext>
                </a:extLst>
              </a:tr>
              <a:tr h="930993">
                <a:tc>
                  <a:txBody>
                    <a:bodyPr/>
                    <a:lstStyle/>
                    <a:p>
                      <a:pPr marL="285750" indent="-285750">
                        <a:lnSpc>
                          <a:spcPct val="150000"/>
                        </a:lnSpc>
                        <a:buFont typeface="Arial" panose="020B0604020202020204" pitchFamily="34" charset="0"/>
                        <a:buChar char="•"/>
                      </a:pPr>
                      <a:r>
                        <a:rPr kumimoji="1" lang="ja-JP" altLang="en-US" dirty="0"/>
                        <a:t>行政処分等の停止命令の場合も対象外</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9745996"/>
                  </a:ext>
                </a:extLst>
              </a:tr>
              <a:tr h="930993">
                <a:tc>
                  <a:txBody>
                    <a:bodyPr/>
                    <a:lstStyle/>
                    <a:p>
                      <a:pPr marL="285750" indent="-285750">
                        <a:lnSpc>
                          <a:spcPct val="150000"/>
                        </a:lnSpc>
                        <a:buFont typeface="Arial" panose="020B0604020202020204" pitchFamily="34" charset="0"/>
                        <a:buChar char="•"/>
                      </a:pPr>
                      <a:r>
                        <a:rPr kumimoji="1" lang="ja-JP" altLang="en-US" dirty="0">
                          <a:solidFill>
                            <a:srgbClr val="FF0000"/>
                          </a:solidFill>
                        </a:rPr>
                        <a:t>コロナの影響による需要減少によるものであることが特例の要件</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5178373"/>
                  </a:ext>
                </a:extLst>
              </a:tr>
            </a:tbl>
          </a:graphicData>
        </a:graphic>
      </p:graphicFrame>
      <p:pic>
        <p:nvPicPr>
          <p:cNvPr id="6" name="図 5">
            <a:extLst>
              <a:ext uri="{FF2B5EF4-FFF2-40B4-BE49-F238E27FC236}">
                <a16:creationId xmlns:a16="http://schemas.microsoft.com/office/drawing/2014/main" id="{B9C31DAB-6463-43E6-ADF6-92D20FF1309B}"/>
              </a:ext>
            </a:extLst>
          </p:cNvPr>
          <p:cNvPicPr>
            <a:picLocks noChangeAspect="1"/>
          </p:cNvPicPr>
          <p:nvPr/>
        </p:nvPicPr>
        <p:blipFill>
          <a:blip r:embed="rId2"/>
          <a:stretch>
            <a:fillRect/>
          </a:stretch>
        </p:blipFill>
        <p:spPr>
          <a:xfrm>
            <a:off x="215153" y="1419929"/>
            <a:ext cx="5789322" cy="4973736"/>
          </a:xfrm>
          <a:prstGeom prst="rect">
            <a:avLst/>
          </a:prstGeom>
        </p:spPr>
      </p:pic>
      <p:sp>
        <p:nvSpPr>
          <p:cNvPr id="9" name="テキスト ボックス 8">
            <a:extLst>
              <a:ext uri="{FF2B5EF4-FFF2-40B4-BE49-F238E27FC236}">
                <a16:creationId xmlns:a16="http://schemas.microsoft.com/office/drawing/2014/main" id="{CA0B3A1E-FC05-4F7E-ADEF-33AF5377E27A}"/>
              </a:ext>
            </a:extLst>
          </p:cNvPr>
          <p:cNvSpPr txBox="1"/>
          <p:nvPr/>
        </p:nvSpPr>
        <p:spPr>
          <a:xfrm>
            <a:off x="215153" y="164958"/>
            <a:ext cx="5032147" cy="369332"/>
          </a:xfrm>
          <a:prstGeom prst="rect">
            <a:avLst/>
          </a:prstGeom>
          <a:noFill/>
        </p:spPr>
        <p:txBody>
          <a:bodyPr wrap="none" rtlCol="0">
            <a:spAutoFit/>
          </a:bodyPr>
          <a:lstStyle/>
          <a:p>
            <a:r>
              <a:rPr kumimoji="1" lang="ja-JP" altLang="en-US" b="1" dirty="0">
                <a:solidFill>
                  <a:schemeClr val="accent1"/>
                </a:solidFill>
              </a:rPr>
              <a:t>雇用調整助成金の事業活動状況申出書の書き方</a:t>
            </a:r>
          </a:p>
        </p:txBody>
      </p:sp>
    </p:spTree>
    <p:extLst>
      <p:ext uri="{BB962C8B-B14F-4D97-AF65-F5344CB8AC3E}">
        <p14:creationId xmlns:p14="http://schemas.microsoft.com/office/powerpoint/2010/main" val="1607944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表 11">
            <a:extLst>
              <a:ext uri="{FF2B5EF4-FFF2-40B4-BE49-F238E27FC236}">
                <a16:creationId xmlns:a16="http://schemas.microsoft.com/office/drawing/2014/main" id="{8B70C5CF-B093-4E03-A7BE-1BBC4A06437A}"/>
              </a:ext>
            </a:extLst>
          </p:cNvPr>
          <p:cNvGraphicFramePr>
            <a:graphicFrameLocks noGrp="1"/>
          </p:cNvGraphicFramePr>
          <p:nvPr>
            <p:extLst>
              <p:ext uri="{D42A27DB-BD31-4B8C-83A1-F6EECF244321}">
                <p14:modId xmlns:p14="http://schemas.microsoft.com/office/powerpoint/2010/main" val="4102227142"/>
              </p:ext>
            </p:extLst>
          </p:nvPr>
        </p:nvGraphicFramePr>
        <p:xfrm>
          <a:off x="6403249" y="1214176"/>
          <a:ext cx="5322839" cy="1884903"/>
        </p:xfrm>
        <a:graphic>
          <a:graphicData uri="http://schemas.openxmlformats.org/drawingml/2006/table">
            <a:tbl>
              <a:tblPr firstRow="1" bandRow="1">
                <a:tableStyleId>{5C22544A-7EE6-4342-B048-85BDC9FD1C3A}</a:tableStyleId>
              </a:tblPr>
              <a:tblGrid>
                <a:gridCol w="5322839">
                  <a:extLst>
                    <a:ext uri="{9D8B030D-6E8A-4147-A177-3AD203B41FA5}">
                      <a16:colId xmlns:a16="http://schemas.microsoft.com/office/drawing/2014/main" val="2090591949"/>
                    </a:ext>
                  </a:extLst>
                </a:gridCol>
              </a:tblGrid>
              <a:tr h="628301">
                <a:tc>
                  <a:txBody>
                    <a:bodyPr/>
                    <a:lstStyle/>
                    <a:p>
                      <a:pPr algn="ctr"/>
                      <a:r>
                        <a:rPr kumimoji="1" lang="ja-JP" altLang="en-US" dirty="0"/>
                        <a:t>注意点</a:t>
                      </a:r>
                    </a:p>
                  </a:txBody>
                  <a:tcPr anchor="ctr">
                    <a:lnB w="38100" cmpd="sng">
                      <a:noFill/>
                    </a:lnB>
                  </a:tcPr>
                </a:tc>
                <a:extLst>
                  <a:ext uri="{0D108BD9-81ED-4DB2-BD59-A6C34878D82A}">
                    <a16:rowId xmlns:a16="http://schemas.microsoft.com/office/drawing/2014/main" val="2043127388"/>
                  </a:ext>
                </a:extLst>
              </a:tr>
              <a:tr h="628301">
                <a:tc>
                  <a:txBody>
                    <a:bodyPr/>
                    <a:lstStyle/>
                    <a:p>
                      <a:pPr marL="285750" indent="-285750">
                        <a:lnSpc>
                          <a:spcPct val="150000"/>
                        </a:lnSpc>
                        <a:buFont typeface="Arial" panose="020B0604020202020204" pitchFamily="34" charset="0"/>
                        <a:buChar char="•"/>
                      </a:pPr>
                      <a:r>
                        <a:rPr kumimoji="1" lang="ja-JP" altLang="en-US" b="1" dirty="0">
                          <a:solidFill>
                            <a:srgbClr val="FF0000"/>
                          </a:solidFill>
                        </a:rPr>
                        <a:t>「新型コロナウイルス感染症の影響により」</a:t>
                      </a:r>
                      <a:endParaRPr kumimoji="1" lang="en-US" altLang="ja-JP" b="1" dirty="0">
                        <a:solidFill>
                          <a:srgbClr val="FF000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466508"/>
                  </a:ext>
                </a:extLst>
              </a:tr>
              <a:tr h="628301">
                <a:tc>
                  <a:txBody>
                    <a:bodyPr/>
                    <a:lstStyle/>
                    <a:p>
                      <a:pPr marL="285750" indent="-285750">
                        <a:lnSpc>
                          <a:spcPct val="150000"/>
                        </a:lnSpc>
                        <a:buFont typeface="Arial" panose="020B0604020202020204" pitchFamily="34" charset="0"/>
                        <a:buChar char="•"/>
                      </a:pPr>
                      <a:r>
                        <a:rPr kumimoji="1" lang="ja-JP" altLang="en-US" b="1" dirty="0">
                          <a:solidFill>
                            <a:srgbClr val="FF0000"/>
                          </a:solidFill>
                        </a:rPr>
                        <a:t>「事業活動の縮小を余儀なくされた」</a:t>
                      </a:r>
                      <a:endParaRPr kumimoji="1" lang="en-US" altLang="ja-JP" b="1" dirty="0">
                        <a:solidFill>
                          <a:srgbClr val="FF000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1520134"/>
                  </a:ext>
                </a:extLst>
              </a:tr>
            </a:tbl>
          </a:graphicData>
        </a:graphic>
      </p:graphicFrame>
      <p:pic>
        <p:nvPicPr>
          <p:cNvPr id="2" name="図 1">
            <a:extLst>
              <a:ext uri="{FF2B5EF4-FFF2-40B4-BE49-F238E27FC236}">
                <a16:creationId xmlns:a16="http://schemas.microsoft.com/office/drawing/2014/main" id="{C177858A-A347-4A40-8519-E6F62A8D07FB}"/>
              </a:ext>
            </a:extLst>
          </p:cNvPr>
          <p:cNvPicPr>
            <a:picLocks noChangeAspect="1"/>
          </p:cNvPicPr>
          <p:nvPr/>
        </p:nvPicPr>
        <p:blipFill>
          <a:blip r:embed="rId2"/>
          <a:stretch>
            <a:fillRect/>
          </a:stretch>
        </p:blipFill>
        <p:spPr>
          <a:xfrm>
            <a:off x="215153" y="1178649"/>
            <a:ext cx="5946661" cy="2044598"/>
          </a:xfrm>
          <a:prstGeom prst="rect">
            <a:avLst/>
          </a:prstGeom>
        </p:spPr>
      </p:pic>
      <p:sp>
        <p:nvSpPr>
          <p:cNvPr id="9" name="テキスト ボックス 8">
            <a:extLst>
              <a:ext uri="{FF2B5EF4-FFF2-40B4-BE49-F238E27FC236}">
                <a16:creationId xmlns:a16="http://schemas.microsoft.com/office/drawing/2014/main" id="{A6FF8DC4-127A-411D-B7A4-239D9D2F5F91}"/>
              </a:ext>
            </a:extLst>
          </p:cNvPr>
          <p:cNvSpPr txBox="1"/>
          <p:nvPr/>
        </p:nvSpPr>
        <p:spPr>
          <a:xfrm>
            <a:off x="215153" y="164958"/>
            <a:ext cx="5032147" cy="369332"/>
          </a:xfrm>
          <a:prstGeom prst="rect">
            <a:avLst/>
          </a:prstGeom>
          <a:noFill/>
        </p:spPr>
        <p:txBody>
          <a:bodyPr wrap="none" rtlCol="0">
            <a:spAutoFit/>
          </a:bodyPr>
          <a:lstStyle/>
          <a:p>
            <a:r>
              <a:rPr kumimoji="1" lang="ja-JP" altLang="en-US" b="1" dirty="0">
                <a:solidFill>
                  <a:schemeClr val="accent1"/>
                </a:solidFill>
              </a:rPr>
              <a:t>雇用調整助成金の事業活動状況申出書の書き方</a:t>
            </a:r>
          </a:p>
        </p:txBody>
      </p:sp>
      <p:sp>
        <p:nvSpPr>
          <p:cNvPr id="3" name="テキスト ボックス 2">
            <a:extLst>
              <a:ext uri="{FF2B5EF4-FFF2-40B4-BE49-F238E27FC236}">
                <a16:creationId xmlns:a16="http://schemas.microsoft.com/office/drawing/2014/main" id="{F01E9B20-C79C-4879-8656-0A3A5A9A96C5}"/>
              </a:ext>
            </a:extLst>
          </p:cNvPr>
          <p:cNvSpPr txBox="1"/>
          <p:nvPr/>
        </p:nvSpPr>
        <p:spPr>
          <a:xfrm>
            <a:off x="419883" y="1475236"/>
            <a:ext cx="5537200" cy="1451423"/>
          </a:xfrm>
          <a:prstGeom prst="rect">
            <a:avLst/>
          </a:prstGeom>
          <a:noFill/>
        </p:spPr>
        <p:txBody>
          <a:bodyPr wrap="square" rtlCol="0">
            <a:spAutoFit/>
          </a:bodyPr>
          <a:lstStyle/>
          <a:p>
            <a:pPr>
              <a:lnSpc>
                <a:spcPct val="150000"/>
              </a:lnSpc>
            </a:pPr>
            <a:r>
              <a:rPr kumimoji="1" lang="ja-JP" altLang="en-US" sz="1200" dirty="0"/>
              <a:t>　当社においては、一般住宅の壁や天井、商業施設や体育館等の建築に必要な合板の製造を行っている。今般の</a:t>
            </a:r>
            <a:r>
              <a:rPr kumimoji="1" lang="ja-JP" altLang="en-US" sz="1200" dirty="0">
                <a:solidFill>
                  <a:srgbClr val="FF0000"/>
                </a:solidFill>
              </a:rPr>
              <a:t>新型コロナウイルス感染症の影響により</a:t>
            </a:r>
            <a:r>
              <a:rPr kumimoji="1" lang="ja-JP" altLang="en-US" sz="1200" dirty="0"/>
              <a:t>、合板の製造に必要な資材の一部が海外から届かなくなり、ストックもなくなった。この結果合板製造が困難となり、売上が前年同月比でおよそ</a:t>
            </a:r>
            <a:r>
              <a:rPr kumimoji="1" lang="en-US" altLang="ja-JP" sz="1200" dirty="0"/>
              <a:t>16%</a:t>
            </a:r>
            <a:r>
              <a:rPr kumimoji="1" lang="ja-JP" altLang="en-US" sz="1200" dirty="0"/>
              <a:t>減少したため、</a:t>
            </a:r>
            <a:r>
              <a:rPr kumimoji="1" lang="ja-JP" altLang="en-US" sz="1200" dirty="0">
                <a:solidFill>
                  <a:srgbClr val="FF0000"/>
                </a:solidFill>
              </a:rPr>
              <a:t>事業活動の縮小を余儀なくされることとなった。</a:t>
            </a:r>
            <a:endParaRPr kumimoji="1" lang="ja-JP" altLang="en-US" dirty="0">
              <a:solidFill>
                <a:srgbClr val="FF0000"/>
              </a:solidFill>
            </a:endParaRPr>
          </a:p>
        </p:txBody>
      </p:sp>
      <p:graphicFrame>
        <p:nvGraphicFramePr>
          <p:cNvPr id="11" name="表 11">
            <a:extLst>
              <a:ext uri="{FF2B5EF4-FFF2-40B4-BE49-F238E27FC236}">
                <a16:creationId xmlns:a16="http://schemas.microsoft.com/office/drawing/2014/main" id="{C2025EEE-C163-404B-9224-9E7D92DE8F48}"/>
              </a:ext>
            </a:extLst>
          </p:cNvPr>
          <p:cNvGraphicFramePr>
            <a:graphicFrameLocks noGrp="1"/>
          </p:cNvGraphicFramePr>
          <p:nvPr>
            <p:extLst>
              <p:ext uri="{D42A27DB-BD31-4B8C-83A1-F6EECF244321}">
                <p14:modId xmlns:p14="http://schemas.microsoft.com/office/powerpoint/2010/main" val="370360082"/>
              </p:ext>
            </p:extLst>
          </p:nvPr>
        </p:nvGraphicFramePr>
        <p:xfrm>
          <a:off x="201615" y="3429000"/>
          <a:ext cx="11510935" cy="3107147"/>
        </p:xfrm>
        <a:graphic>
          <a:graphicData uri="http://schemas.openxmlformats.org/drawingml/2006/table">
            <a:tbl>
              <a:tblPr firstRow="1" bandRow="1">
                <a:tableStyleId>{5C22544A-7EE6-4342-B048-85BDC9FD1C3A}</a:tableStyleId>
              </a:tblPr>
              <a:tblGrid>
                <a:gridCol w="11510935">
                  <a:extLst>
                    <a:ext uri="{9D8B030D-6E8A-4147-A177-3AD203B41FA5}">
                      <a16:colId xmlns:a16="http://schemas.microsoft.com/office/drawing/2014/main" val="2090591949"/>
                    </a:ext>
                  </a:extLst>
                </a:gridCol>
              </a:tblGrid>
              <a:tr h="373472">
                <a:tc>
                  <a:txBody>
                    <a:bodyPr/>
                    <a:lstStyle/>
                    <a:p>
                      <a:pPr algn="ctr"/>
                      <a:r>
                        <a:rPr kumimoji="1" lang="ja-JP" altLang="en-US" dirty="0"/>
                        <a:t>経済上の理由の例（特例パンフレットより）</a:t>
                      </a:r>
                    </a:p>
                  </a:txBody>
                  <a:tcPr anchor="ctr">
                    <a:lnB w="38100" cmpd="sng">
                      <a:noFill/>
                    </a:lnB>
                    <a:solidFill>
                      <a:schemeClr val="accent2"/>
                    </a:solidFill>
                  </a:tcPr>
                </a:tc>
                <a:extLst>
                  <a:ext uri="{0D108BD9-81ED-4DB2-BD59-A6C34878D82A}">
                    <a16:rowId xmlns:a16="http://schemas.microsoft.com/office/drawing/2014/main" val="2043127388"/>
                  </a:ext>
                </a:extLst>
              </a:tr>
              <a:tr h="738479">
                <a:tc>
                  <a:txBody>
                    <a:bodyPr/>
                    <a:lstStyle/>
                    <a:p>
                      <a:pPr marL="285750" indent="-285750">
                        <a:lnSpc>
                          <a:spcPct val="150000"/>
                        </a:lnSpc>
                        <a:buFont typeface="Arial" panose="020B0604020202020204" pitchFamily="34" charset="0"/>
                        <a:buChar char="•"/>
                      </a:pPr>
                      <a:r>
                        <a:rPr kumimoji="1" lang="ja-JP" altLang="en-US" b="0" dirty="0">
                          <a:solidFill>
                            <a:schemeClr val="tx1"/>
                          </a:solidFill>
                        </a:rPr>
                        <a:t>取引先が新型コロナウイルス感染症の影響を受けて事業活動を縮小した結果、受注量が減ったために事業活動が縮小した場合</a:t>
                      </a:r>
                      <a:endParaRPr kumimoji="1" lang="en-US" altLang="ja-JP" b="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466508"/>
                  </a:ext>
                </a:extLst>
              </a:tr>
              <a:tr h="391564">
                <a:tc>
                  <a:txBody>
                    <a:bodyPr/>
                    <a:lstStyle/>
                    <a:p>
                      <a:pPr marL="285750" indent="-285750">
                        <a:lnSpc>
                          <a:spcPct val="150000"/>
                        </a:lnSpc>
                        <a:buFont typeface="Arial" panose="020B0604020202020204" pitchFamily="34" charset="0"/>
                        <a:buChar char="•"/>
                      </a:pPr>
                      <a:r>
                        <a:rPr kumimoji="1" lang="ja-JP" altLang="en-US" b="0" dirty="0">
                          <a:solidFill>
                            <a:schemeClr val="tx1"/>
                          </a:solidFill>
                        </a:rPr>
                        <a:t>行政からの営業自粛要請を受け、自主的に休業を行い、事業活動が縮小した場合</a:t>
                      </a:r>
                      <a:endParaRPr kumimoji="1" lang="en-US" altLang="ja-JP" b="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6789548"/>
                  </a:ext>
                </a:extLst>
              </a:tr>
              <a:tr h="391564">
                <a:tc>
                  <a:txBody>
                    <a:bodyPr/>
                    <a:lstStyle/>
                    <a:p>
                      <a:pPr marL="285750" indent="-285750">
                        <a:lnSpc>
                          <a:spcPct val="150000"/>
                        </a:lnSpc>
                        <a:buFont typeface="Arial" panose="020B0604020202020204" pitchFamily="34" charset="0"/>
                        <a:buChar char="•"/>
                      </a:pPr>
                      <a:r>
                        <a:rPr kumimoji="1" lang="ja-JP" altLang="en-US" b="0" dirty="0">
                          <a:solidFill>
                            <a:schemeClr val="tx1"/>
                          </a:solidFill>
                        </a:rPr>
                        <a:t>市民活動が自粛されたことにより、客数が減った場合</a:t>
                      </a:r>
                      <a:endParaRPr kumimoji="1" lang="en-US" altLang="ja-JP" b="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303818"/>
                  </a:ext>
                </a:extLst>
              </a:tr>
              <a:tr h="391564">
                <a:tc>
                  <a:txBody>
                    <a:bodyPr/>
                    <a:lstStyle/>
                    <a:p>
                      <a:pPr marL="285750" indent="-285750">
                        <a:lnSpc>
                          <a:spcPct val="150000"/>
                        </a:lnSpc>
                        <a:buFont typeface="Arial" panose="020B0604020202020204" pitchFamily="34" charset="0"/>
                        <a:buChar char="•"/>
                      </a:pPr>
                      <a:r>
                        <a:rPr kumimoji="1" lang="ja-JP" altLang="en-US" b="0" dirty="0">
                          <a:solidFill>
                            <a:schemeClr val="tx1"/>
                          </a:solidFill>
                        </a:rPr>
                        <a:t>風評被害により観光客の予約キャンセルが相次ぎ、これに伴い客数が減った場合</a:t>
                      </a:r>
                      <a:endParaRPr kumimoji="1" lang="en-US" altLang="ja-JP" b="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5309981"/>
                  </a:ext>
                </a:extLst>
              </a:tr>
              <a:tr h="391564">
                <a:tc>
                  <a:txBody>
                    <a:bodyPr/>
                    <a:lstStyle/>
                    <a:p>
                      <a:pPr marL="285750" indent="-285750">
                        <a:lnSpc>
                          <a:spcPct val="150000"/>
                        </a:lnSpc>
                        <a:buFont typeface="Arial" panose="020B0604020202020204" pitchFamily="34" charset="0"/>
                        <a:buChar char="•"/>
                      </a:pPr>
                      <a:r>
                        <a:rPr kumimoji="1" lang="ja-JP" altLang="en-US" b="0" dirty="0">
                          <a:solidFill>
                            <a:schemeClr val="tx1"/>
                          </a:solidFill>
                        </a:rPr>
                        <a:t>労働者が感染症を発症し、自主的に事業所を閉鎖したことにより、事業活動が縮小した場合</a:t>
                      </a:r>
                      <a:endParaRPr kumimoji="1" lang="en-US" altLang="ja-JP" b="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6676799"/>
                  </a:ext>
                </a:extLst>
              </a:tr>
            </a:tbl>
          </a:graphicData>
        </a:graphic>
      </p:graphicFrame>
    </p:spTree>
    <p:extLst>
      <p:ext uri="{BB962C8B-B14F-4D97-AF65-F5344CB8AC3E}">
        <p14:creationId xmlns:p14="http://schemas.microsoft.com/office/powerpoint/2010/main" val="2081868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1800493" cy="369332"/>
          </a:xfrm>
          <a:prstGeom prst="rect">
            <a:avLst/>
          </a:prstGeom>
          <a:noFill/>
        </p:spPr>
        <p:txBody>
          <a:bodyPr wrap="none" rtlCol="0">
            <a:spAutoFit/>
          </a:bodyPr>
          <a:lstStyle/>
          <a:p>
            <a:r>
              <a:rPr kumimoji="1" lang="ja-JP" altLang="en-US" b="1" dirty="0">
                <a:solidFill>
                  <a:schemeClr val="accent1"/>
                </a:solidFill>
              </a:rPr>
              <a:t>労働者名簿とは</a:t>
            </a:r>
          </a:p>
        </p:txBody>
      </p:sp>
      <p:sp>
        <p:nvSpPr>
          <p:cNvPr id="9" name="テキスト ボックス 8">
            <a:extLst>
              <a:ext uri="{FF2B5EF4-FFF2-40B4-BE49-F238E27FC236}">
                <a16:creationId xmlns:a16="http://schemas.microsoft.com/office/drawing/2014/main" id="{47B0CDC1-73B8-4460-A3C3-F2EE16A70DC3}"/>
              </a:ext>
            </a:extLst>
          </p:cNvPr>
          <p:cNvSpPr txBox="1"/>
          <p:nvPr/>
        </p:nvSpPr>
        <p:spPr>
          <a:xfrm>
            <a:off x="5016467" y="1398494"/>
            <a:ext cx="4624984" cy="620426"/>
          </a:xfrm>
          <a:prstGeom prst="rect">
            <a:avLst/>
          </a:prstGeom>
          <a:noFill/>
        </p:spPr>
        <p:txBody>
          <a:bodyPr wrap="none" rtlCol="0">
            <a:spAutoFit/>
          </a:bodyPr>
          <a:lstStyle/>
          <a:p>
            <a:pPr>
              <a:lnSpc>
                <a:spcPct val="150000"/>
              </a:lnSpc>
            </a:pPr>
            <a:r>
              <a:rPr lang="ja-JP" altLang="en-US" sz="1200" dirty="0"/>
              <a:t>厚生労働省：労働基準法関係主要様式</a:t>
            </a:r>
          </a:p>
          <a:p>
            <a:pPr>
              <a:lnSpc>
                <a:spcPct val="150000"/>
              </a:lnSpc>
            </a:pPr>
            <a:r>
              <a:rPr lang="en-US" altLang="ja-JP" sz="1200" dirty="0">
                <a:hlinkClick r:id="rId2"/>
              </a:rPr>
              <a:t>https://www.mhlw.go.jp/bunya/roudoukijun/roudoujouken01/</a:t>
            </a:r>
            <a:endParaRPr kumimoji="1" lang="ja-JP" altLang="en-US" sz="1200" dirty="0"/>
          </a:p>
        </p:txBody>
      </p:sp>
      <p:sp>
        <p:nvSpPr>
          <p:cNvPr id="11" name="テキスト ボックス 10">
            <a:extLst>
              <a:ext uri="{FF2B5EF4-FFF2-40B4-BE49-F238E27FC236}">
                <a16:creationId xmlns:a16="http://schemas.microsoft.com/office/drawing/2014/main" id="{78D95874-1EE7-4DAE-9CA9-5823A2E7D351}"/>
              </a:ext>
            </a:extLst>
          </p:cNvPr>
          <p:cNvSpPr txBox="1"/>
          <p:nvPr/>
        </p:nvSpPr>
        <p:spPr>
          <a:xfrm>
            <a:off x="5016467" y="2505670"/>
            <a:ext cx="6710312" cy="2407967"/>
          </a:xfrm>
          <a:prstGeom prst="rect">
            <a:avLst/>
          </a:prstGeom>
          <a:noFill/>
        </p:spPr>
        <p:txBody>
          <a:bodyPr wrap="square" rtlCol="0">
            <a:spAutoFit/>
          </a:bodyPr>
          <a:lstStyle/>
          <a:p>
            <a:r>
              <a:rPr lang="ja-JP" altLang="en-US" dirty="0"/>
              <a:t>労働者名簿（添付書類）</a:t>
            </a:r>
            <a:endParaRPr lang="en-US" altLang="ja-JP" dirty="0"/>
          </a:p>
          <a:p>
            <a:endParaRPr kumimoji="1" lang="en-US" altLang="ja-JP" dirty="0"/>
          </a:p>
          <a:p>
            <a:r>
              <a:rPr kumimoji="1" lang="ja-JP" altLang="en-US" dirty="0"/>
              <a:t>＊初回のみ提出</a:t>
            </a:r>
            <a:endParaRPr kumimoji="1" lang="en-US" altLang="ja-JP" dirty="0"/>
          </a:p>
          <a:p>
            <a:endParaRPr lang="en-US" altLang="ja-JP" dirty="0"/>
          </a:p>
          <a:p>
            <a:pPr>
              <a:lnSpc>
                <a:spcPct val="150000"/>
              </a:lnSpc>
            </a:pPr>
            <a:r>
              <a:rPr lang="ja-JP" altLang="en-US" dirty="0"/>
              <a:t>必要な記載事項：</a:t>
            </a:r>
            <a:endParaRPr lang="en-US" altLang="ja-JP" dirty="0"/>
          </a:p>
          <a:p>
            <a:pPr>
              <a:lnSpc>
                <a:spcPct val="150000"/>
              </a:lnSpc>
            </a:pPr>
            <a:r>
              <a:rPr lang="ja-JP" altLang="en-US" dirty="0"/>
              <a:t>氏名、生年月日、性別、住所、業務の種類、履歴、雇用年月日、退職年月日と事由、死亡年月日と原因の</a:t>
            </a:r>
            <a:r>
              <a:rPr lang="en-US" altLang="ja-JP" dirty="0"/>
              <a:t>9</a:t>
            </a:r>
            <a:r>
              <a:rPr lang="ja-JP" altLang="en-US" dirty="0"/>
              <a:t>つの項目</a:t>
            </a:r>
            <a:endParaRPr lang="en-US" altLang="ja-JP" dirty="0"/>
          </a:p>
        </p:txBody>
      </p:sp>
      <p:pic>
        <p:nvPicPr>
          <p:cNvPr id="4" name="図 3">
            <a:extLst>
              <a:ext uri="{FF2B5EF4-FFF2-40B4-BE49-F238E27FC236}">
                <a16:creationId xmlns:a16="http://schemas.microsoft.com/office/drawing/2014/main" id="{980FF3A8-B0EB-475C-A634-B306464E0FA6}"/>
              </a:ext>
            </a:extLst>
          </p:cNvPr>
          <p:cNvPicPr>
            <a:picLocks noChangeAspect="1"/>
          </p:cNvPicPr>
          <p:nvPr/>
        </p:nvPicPr>
        <p:blipFill>
          <a:blip r:embed="rId3"/>
          <a:stretch>
            <a:fillRect/>
          </a:stretch>
        </p:blipFill>
        <p:spPr>
          <a:xfrm>
            <a:off x="696409" y="1049538"/>
            <a:ext cx="3598756" cy="5643504"/>
          </a:xfrm>
          <a:prstGeom prst="rect">
            <a:avLst/>
          </a:prstGeom>
        </p:spPr>
      </p:pic>
    </p:spTree>
    <p:extLst>
      <p:ext uri="{BB962C8B-B14F-4D97-AF65-F5344CB8AC3E}">
        <p14:creationId xmlns:p14="http://schemas.microsoft.com/office/powerpoint/2010/main" val="2813625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1569660" cy="369332"/>
          </a:xfrm>
          <a:prstGeom prst="rect">
            <a:avLst/>
          </a:prstGeom>
          <a:noFill/>
        </p:spPr>
        <p:txBody>
          <a:bodyPr wrap="none" rtlCol="0">
            <a:spAutoFit/>
          </a:bodyPr>
          <a:lstStyle/>
          <a:p>
            <a:r>
              <a:rPr lang="ja-JP" altLang="en-US" b="1" dirty="0">
                <a:solidFill>
                  <a:schemeClr val="accent1"/>
                </a:solidFill>
              </a:rPr>
              <a:t>役員</a:t>
            </a:r>
            <a:r>
              <a:rPr kumimoji="1" lang="ja-JP" altLang="en-US" b="1" dirty="0">
                <a:solidFill>
                  <a:schemeClr val="accent1"/>
                </a:solidFill>
              </a:rPr>
              <a:t>名簿とは</a:t>
            </a:r>
          </a:p>
        </p:txBody>
      </p:sp>
      <p:sp>
        <p:nvSpPr>
          <p:cNvPr id="9" name="テキスト ボックス 8">
            <a:extLst>
              <a:ext uri="{FF2B5EF4-FFF2-40B4-BE49-F238E27FC236}">
                <a16:creationId xmlns:a16="http://schemas.microsoft.com/office/drawing/2014/main" id="{47B0CDC1-73B8-4460-A3C3-F2EE16A70DC3}"/>
              </a:ext>
            </a:extLst>
          </p:cNvPr>
          <p:cNvSpPr txBox="1"/>
          <p:nvPr/>
        </p:nvSpPr>
        <p:spPr>
          <a:xfrm>
            <a:off x="5016467" y="1398494"/>
            <a:ext cx="7011856" cy="620426"/>
          </a:xfrm>
          <a:prstGeom prst="rect">
            <a:avLst/>
          </a:prstGeom>
          <a:noFill/>
        </p:spPr>
        <p:txBody>
          <a:bodyPr wrap="none" rtlCol="0">
            <a:spAutoFit/>
          </a:bodyPr>
          <a:lstStyle/>
          <a:p>
            <a:pPr>
              <a:lnSpc>
                <a:spcPct val="150000"/>
              </a:lnSpc>
            </a:pPr>
            <a:r>
              <a:rPr lang="ja-JP" altLang="en-US" sz="1200" dirty="0"/>
              <a:t>雇用調整助成金の様式ダウンロード（新型コロナウィルス感染症対策特例措置用）</a:t>
            </a:r>
          </a:p>
          <a:p>
            <a:pPr>
              <a:lnSpc>
                <a:spcPct val="150000"/>
              </a:lnSpc>
            </a:pPr>
            <a:r>
              <a:rPr lang="en-US" altLang="ja-JP" sz="1200" dirty="0">
                <a:hlinkClick r:id="rId2"/>
              </a:rPr>
              <a:t>https://www.mhlw.go.jp/stf/seisakunitsuite/bunya/koyouchouseijoseikin_20200410_forms.html</a:t>
            </a:r>
            <a:endParaRPr lang="ja-JP" altLang="en-US" sz="1200" dirty="0"/>
          </a:p>
        </p:txBody>
      </p:sp>
      <p:sp>
        <p:nvSpPr>
          <p:cNvPr id="11" name="テキスト ボックス 10">
            <a:extLst>
              <a:ext uri="{FF2B5EF4-FFF2-40B4-BE49-F238E27FC236}">
                <a16:creationId xmlns:a16="http://schemas.microsoft.com/office/drawing/2014/main" id="{78D95874-1EE7-4DAE-9CA9-5823A2E7D351}"/>
              </a:ext>
            </a:extLst>
          </p:cNvPr>
          <p:cNvSpPr txBox="1"/>
          <p:nvPr/>
        </p:nvSpPr>
        <p:spPr>
          <a:xfrm>
            <a:off x="5016467" y="2505670"/>
            <a:ext cx="6710312" cy="2031325"/>
          </a:xfrm>
          <a:prstGeom prst="rect">
            <a:avLst/>
          </a:prstGeom>
          <a:noFill/>
        </p:spPr>
        <p:txBody>
          <a:bodyPr wrap="square" rtlCol="0">
            <a:spAutoFit/>
          </a:bodyPr>
          <a:lstStyle/>
          <a:p>
            <a:endParaRPr lang="en-US" altLang="ja-JP" dirty="0"/>
          </a:p>
          <a:p>
            <a:r>
              <a:rPr lang="ja-JP" altLang="en-US" dirty="0"/>
              <a:t>役員等一覧（添付書類）（様式第</a:t>
            </a:r>
            <a:r>
              <a:rPr lang="en-US" altLang="ja-JP" dirty="0"/>
              <a:t>4</a:t>
            </a:r>
            <a:r>
              <a:rPr lang="ja-JP" altLang="en-US" dirty="0"/>
              <a:t>号　雇用調整実施事業所の事業活動の状況に関する申出書の中）</a:t>
            </a:r>
            <a:endParaRPr lang="en-US" altLang="ja-JP" dirty="0"/>
          </a:p>
          <a:p>
            <a:endParaRPr lang="en-US" altLang="ja-JP" dirty="0"/>
          </a:p>
          <a:p>
            <a:endParaRPr kumimoji="1" lang="en-US" altLang="ja-JP" dirty="0"/>
          </a:p>
          <a:p>
            <a:r>
              <a:rPr kumimoji="1" lang="ja-JP" altLang="en-US" dirty="0"/>
              <a:t>＊毎回提出</a:t>
            </a:r>
            <a:endParaRPr kumimoji="1" lang="en-US" altLang="ja-JP" dirty="0"/>
          </a:p>
          <a:p>
            <a:endParaRPr lang="en-US" altLang="ja-JP" dirty="0"/>
          </a:p>
        </p:txBody>
      </p:sp>
      <p:pic>
        <p:nvPicPr>
          <p:cNvPr id="2" name="図 1">
            <a:extLst>
              <a:ext uri="{FF2B5EF4-FFF2-40B4-BE49-F238E27FC236}">
                <a16:creationId xmlns:a16="http://schemas.microsoft.com/office/drawing/2014/main" id="{C7E66FB7-78E1-41BE-9D60-EBA9B360B391}"/>
              </a:ext>
            </a:extLst>
          </p:cNvPr>
          <p:cNvPicPr>
            <a:picLocks noChangeAspect="1"/>
          </p:cNvPicPr>
          <p:nvPr/>
        </p:nvPicPr>
        <p:blipFill>
          <a:blip r:embed="rId3"/>
          <a:stretch>
            <a:fillRect/>
          </a:stretch>
        </p:blipFill>
        <p:spPr>
          <a:xfrm>
            <a:off x="465221" y="933126"/>
            <a:ext cx="4084131" cy="5556872"/>
          </a:xfrm>
          <a:prstGeom prst="rect">
            <a:avLst/>
          </a:prstGeom>
        </p:spPr>
      </p:pic>
    </p:spTree>
    <p:extLst>
      <p:ext uri="{BB962C8B-B14F-4D97-AF65-F5344CB8AC3E}">
        <p14:creationId xmlns:p14="http://schemas.microsoft.com/office/powerpoint/2010/main" val="245713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2723823" cy="369332"/>
          </a:xfrm>
          <a:prstGeom prst="rect">
            <a:avLst/>
          </a:prstGeom>
          <a:noFill/>
        </p:spPr>
        <p:txBody>
          <a:bodyPr wrap="none" rtlCol="0">
            <a:spAutoFit/>
          </a:bodyPr>
          <a:lstStyle/>
          <a:p>
            <a:r>
              <a:rPr kumimoji="1" lang="ja-JP" altLang="en-US" b="1" dirty="0">
                <a:solidFill>
                  <a:schemeClr val="accent1"/>
                </a:solidFill>
              </a:rPr>
              <a:t>資本金額を示す書類とは</a:t>
            </a:r>
          </a:p>
        </p:txBody>
      </p:sp>
      <p:sp>
        <p:nvSpPr>
          <p:cNvPr id="9" name="テキスト ボックス 8">
            <a:extLst>
              <a:ext uri="{FF2B5EF4-FFF2-40B4-BE49-F238E27FC236}">
                <a16:creationId xmlns:a16="http://schemas.microsoft.com/office/drawing/2014/main" id="{47B0CDC1-73B8-4460-A3C3-F2EE16A70DC3}"/>
              </a:ext>
            </a:extLst>
          </p:cNvPr>
          <p:cNvSpPr txBox="1"/>
          <p:nvPr/>
        </p:nvSpPr>
        <p:spPr>
          <a:xfrm>
            <a:off x="5016467" y="1398494"/>
            <a:ext cx="7011856" cy="620426"/>
          </a:xfrm>
          <a:prstGeom prst="rect">
            <a:avLst/>
          </a:prstGeom>
          <a:noFill/>
        </p:spPr>
        <p:txBody>
          <a:bodyPr wrap="none" rtlCol="0">
            <a:spAutoFit/>
          </a:bodyPr>
          <a:lstStyle/>
          <a:p>
            <a:pPr>
              <a:lnSpc>
                <a:spcPct val="150000"/>
              </a:lnSpc>
            </a:pPr>
            <a:r>
              <a:rPr lang="ja-JP" altLang="en-US" sz="1200" dirty="0"/>
              <a:t>雇用調整助成金の様式ダウンロード（新型コロナウィルス感染症対策特例措置用）</a:t>
            </a:r>
          </a:p>
          <a:p>
            <a:pPr>
              <a:lnSpc>
                <a:spcPct val="150000"/>
              </a:lnSpc>
            </a:pPr>
            <a:r>
              <a:rPr lang="en-US" altLang="ja-JP" sz="1200" dirty="0">
                <a:hlinkClick r:id="rId2"/>
              </a:rPr>
              <a:t>https://www.mhlw.go.jp/stf/seisakunitsuite/bunya/koyouchouseijoseikin_20200410_forms.html</a:t>
            </a:r>
            <a:endParaRPr lang="ja-JP" altLang="en-US" sz="1200" dirty="0"/>
          </a:p>
        </p:txBody>
      </p:sp>
      <p:sp>
        <p:nvSpPr>
          <p:cNvPr id="11" name="テキスト ボックス 10">
            <a:extLst>
              <a:ext uri="{FF2B5EF4-FFF2-40B4-BE49-F238E27FC236}">
                <a16:creationId xmlns:a16="http://schemas.microsoft.com/office/drawing/2014/main" id="{78D95874-1EE7-4DAE-9CA9-5823A2E7D351}"/>
              </a:ext>
            </a:extLst>
          </p:cNvPr>
          <p:cNvSpPr txBox="1"/>
          <p:nvPr/>
        </p:nvSpPr>
        <p:spPr>
          <a:xfrm>
            <a:off x="5016467" y="2505670"/>
            <a:ext cx="6710312" cy="2031325"/>
          </a:xfrm>
          <a:prstGeom prst="rect">
            <a:avLst/>
          </a:prstGeom>
          <a:noFill/>
        </p:spPr>
        <p:txBody>
          <a:bodyPr wrap="square" rtlCol="0">
            <a:spAutoFit/>
          </a:bodyPr>
          <a:lstStyle/>
          <a:p>
            <a:endParaRPr lang="en-US" altLang="ja-JP" dirty="0"/>
          </a:p>
          <a:p>
            <a:r>
              <a:rPr lang="ja-JP" altLang="en-US" dirty="0"/>
              <a:t>資本金額を示す書類（添付書類）</a:t>
            </a:r>
            <a:endParaRPr lang="en-US" altLang="ja-JP" dirty="0"/>
          </a:p>
          <a:p>
            <a:r>
              <a:rPr lang="ja-JP" altLang="en-US" dirty="0"/>
              <a:t>「会社案内パンフレット」「登記事項証明書」「法人税確定申告書」など</a:t>
            </a:r>
            <a:endParaRPr lang="en-US" altLang="ja-JP" dirty="0"/>
          </a:p>
          <a:p>
            <a:endParaRPr kumimoji="1" lang="en-US" altLang="ja-JP" dirty="0"/>
          </a:p>
          <a:p>
            <a:r>
              <a:rPr kumimoji="1" lang="ja-JP" altLang="en-US" dirty="0"/>
              <a:t>＊初回のみ提出</a:t>
            </a:r>
            <a:endParaRPr kumimoji="1" lang="en-US" altLang="ja-JP" dirty="0"/>
          </a:p>
          <a:p>
            <a:endParaRPr lang="en-US" altLang="ja-JP" dirty="0"/>
          </a:p>
        </p:txBody>
      </p:sp>
      <p:graphicFrame>
        <p:nvGraphicFramePr>
          <p:cNvPr id="3" name="表 3">
            <a:extLst>
              <a:ext uri="{FF2B5EF4-FFF2-40B4-BE49-F238E27FC236}">
                <a16:creationId xmlns:a16="http://schemas.microsoft.com/office/drawing/2014/main" id="{8AAF0979-C569-4F95-98F5-A30590EE77C5}"/>
              </a:ext>
            </a:extLst>
          </p:cNvPr>
          <p:cNvGraphicFramePr>
            <a:graphicFrameLocks noGrp="1"/>
          </p:cNvGraphicFramePr>
          <p:nvPr>
            <p:extLst>
              <p:ext uri="{D42A27DB-BD31-4B8C-83A1-F6EECF244321}">
                <p14:modId xmlns:p14="http://schemas.microsoft.com/office/powerpoint/2010/main" val="89085848"/>
              </p:ext>
            </p:extLst>
          </p:nvPr>
        </p:nvGraphicFramePr>
        <p:xfrm>
          <a:off x="2479893" y="4536995"/>
          <a:ext cx="6846987" cy="1849120"/>
        </p:xfrm>
        <a:graphic>
          <a:graphicData uri="http://schemas.openxmlformats.org/drawingml/2006/table">
            <a:tbl>
              <a:tblPr firstRow="1" bandRow="1">
                <a:tableStyleId>{5C22544A-7EE6-4342-B048-85BDC9FD1C3A}</a:tableStyleId>
              </a:tblPr>
              <a:tblGrid>
                <a:gridCol w="2656309">
                  <a:extLst>
                    <a:ext uri="{9D8B030D-6E8A-4147-A177-3AD203B41FA5}">
                      <a16:colId xmlns:a16="http://schemas.microsoft.com/office/drawing/2014/main" val="2635183241"/>
                    </a:ext>
                  </a:extLst>
                </a:gridCol>
                <a:gridCol w="2020194">
                  <a:extLst>
                    <a:ext uri="{9D8B030D-6E8A-4147-A177-3AD203B41FA5}">
                      <a16:colId xmlns:a16="http://schemas.microsoft.com/office/drawing/2014/main" val="3077143671"/>
                    </a:ext>
                  </a:extLst>
                </a:gridCol>
                <a:gridCol w="2170484">
                  <a:extLst>
                    <a:ext uri="{9D8B030D-6E8A-4147-A177-3AD203B41FA5}">
                      <a16:colId xmlns:a16="http://schemas.microsoft.com/office/drawing/2014/main" val="3740323246"/>
                    </a:ext>
                  </a:extLst>
                </a:gridCol>
              </a:tblGrid>
              <a:tr h="370840">
                <a:tc>
                  <a:txBody>
                    <a:bodyPr/>
                    <a:lstStyle/>
                    <a:p>
                      <a:pPr algn="ctr"/>
                      <a:r>
                        <a:rPr kumimoji="1" lang="ja-JP" altLang="en-US" dirty="0"/>
                        <a:t>業種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dirty="0"/>
                        <a:t>従業員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dirty="0"/>
                        <a:t>資本金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78053085"/>
                  </a:ext>
                </a:extLst>
              </a:tr>
              <a:tr h="370840">
                <a:tc>
                  <a:txBody>
                    <a:bodyPr/>
                    <a:lstStyle/>
                    <a:p>
                      <a:r>
                        <a:rPr kumimoji="1" lang="ja-JP" altLang="en-US" dirty="0"/>
                        <a:t>小売業</a:t>
                      </a:r>
                      <a:r>
                        <a:rPr kumimoji="1" lang="en-US" altLang="ja-JP" dirty="0"/>
                        <a:t>(</a:t>
                      </a:r>
                      <a:r>
                        <a:rPr kumimoji="1" lang="ja-JP" altLang="en-US" dirty="0"/>
                        <a:t>飲食店を含む</a:t>
                      </a:r>
                      <a:r>
                        <a:rPr kumimoji="1" lang="en-US" altLang="ja-JP" dirty="0"/>
                        <a:t>)</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1" dirty="0"/>
                        <a:t>50</a:t>
                      </a:r>
                      <a:r>
                        <a:rPr kumimoji="1" lang="ja-JP" altLang="en-US" b="1" dirty="0"/>
                        <a:t>人以下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t>5,000</a:t>
                      </a:r>
                      <a:r>
                        <a:rPr kumimoji="1" lang="ja-JP" altLang="en-US" dirty="0"/>
                        <a:t>万円以下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7264067"/>
                  </a:ext>
                </a:extLst>
              </a:tr>
              <a:tr h="370840">
                <a:tc>
                  <a:txBody>
                    <a:bodyPr/>
                    <a:lstStyle/>
                    <a:p>
                      <a:r>
                        <a:rPr kumimoji="1" lang="ja-JP" altLang="en-US" dirty="0"/>
                        <a:t>サービス業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1" dirty="0"/>
                        <a:t>100</a:t>
                      </a:r>
                      <a:r>
                        <a:rPr kumimoji="1" lang="ja-JP" altLang="en-US" b="1" dirty="0"/>
                        <a:t>人以下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t>5,000</a:t>
                      </a:r>
                      <a:r>
                        <a:rPr kumimoji="1" lang="ja-JP" altLang="en-US" dirty="0"/>
                        <a:t>万円以下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516851"/>
                  </a:ext>
                </a:extLst>
              </a:tr>
              <a:tr h="0">
                <a:tc>
                  <a:txBody>
                    <a:bodyPr/>
                    <a:lstStyle/>
                    <a:p>
                      <a:r>
                        <a:rPr kumimoji="1" lang="ja-JP" altLang="en-US" dirty="0"/>
                        <a:t>卸売業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1" dirty="0"/>
                        <a:t>100</a:t>
                      </a:r>
                      <a:r>
                        <a:rPr kumimoji="1" lang="ja-JP" altLang="en-US" b="1" dirty="0"/>
                        <a:t>人以下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t>1</a:t>
                      </a:r>
                      <a:r>
                        <a:rPr kumimoji="1" lang="ja-JP" altLang="en-US" dirty="0"/>
                        <a:t>億円以下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5851390"/>
                  </a:ext>
                </a:extLst>
              </a:tr>
              <a:tr h="370840">
                <a:tc>
                  <a:txBody>
                    <a:bodyPr/>
                    <a:lstStyle/>
                    <a:p>
                      <a:r>
                        <a:rPr kumimoji="1" lang="ja-JP" altLang="en-US" dirty="0"/>
                        <a:t>その他の業種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1" dirty="0"/>
                        <a:t>300</a:t>
                      </a:r>
                      <a:r>
                        <a:rPr kumimoji="1" lang="ja-JP" altLang="en-US" b="1" dirty="0"/>
                        <a:t>人以下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t>3</a:t>
                      </a:r>
                      <a:r>
                        <a:rPr kumimoji="1" lang="ja-JP" altLang="en-US" dirty="0"/>
                        <a:t>億円以下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9772727"/>
                  </a:ext>
                </a:extLst>
              </a:tr>
            </a:tbl>
          </a:graphicData>
        </a:graphic>
      </p:graphicFrame>
      <p:sp>
        <p:nvSpPr>
          <p:cNvPr id="6" name="テキスト ボックス 5">
            <a:extLst>
              <a:ext uri="{FF2B5EF4-FFF2-40B4-BE49-F238E27FC236}">
                <a16:creationId xmlns:a16="http://schemas.microsoft.com/office/drawing/2014/main" id="{9F21AD77-2C8B-4C79-8837-3A5E00E6D521}"/>
              </a:ext>
            </a:extLst>
          </p:cNvPr>
          <p:cNvSpPr txBox="1"/>
          <p:nvPr/>
        </p:nvSpPr>
        <p:spPr>
          <a:xfrm>
            <a:off x="465221" y="1398494"/>
            <a:ext cx="4364221" cy="972510"/>
          </a:xfrm>
          <a:prstGeom prst="rect">
            <a:avLst/>
          </a:prstGeom>
          <a:noFill/>
        </p:spPr>
        <p:txBody>
          <a:bodyPr wrap="square" rtlCol="0">
            <a:spAutoFit/>
          </a:bodyPr>
          <a:lstStyle/>
          <a:p>
            <a:pPr>
              <a:lnSpc>
                <a:spcPct val="150000"/>
              </a:lnSpc>
            </a:pPr>
            <a:r>
              <a:rPr lang="en-US" altLang="ja-JP" sz="2000" dirty="0"/>
              <a:t>※</a:t>
            </a:r>
            <a:r>
              <a:rPr lang="ja-JP" altLang="en-US" sz="2000" dirty="0"/>
              <a:t>中小企業の人数要件を見たしている場合、資本額を示す書類は不要</a:t>
            </a:r>
            <a:endParaRPr kumimoji="1" lang="ja-JP" altLang="en-US" sz="2000" dirty="0"/>
          </a:p>
        </p:txBody>
      </p:sp>
    </p:spTree>
    <p:extLst>
      <p:ext uri="{BB962C8B-B14F-4D97-AF65-F5344CB8AC3E}">
        <p14:creationId xmlns:p14="http://schemas.microsoft.com/office/powerpoint/2010/main" val="3003293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1569660" cy="369332"/>
          </a:xfrm>
          <a:prstGeom prst="rect">
            <a:avLst/>
          </a:prstGeom>
          <a:noFill/>
        </p:spPr>
        <p:txBody>
          <a:bodyPr wrap="none" rtlCol="0">
            <a:spAutoFit/>
          </a:bodyPr>
          <a:lstStyle/>
          <a:p>
            <a:r>
              <a:rPr kumimoji="1" lang="ja-JP" altLang="en-US" b="1" dirty="0">
                <a:solidFill>
                  <a:schemeClr val="accent1"/>
                </a:solidFill>
              </a:rPr>
              <a:t>計画届は以上</a:t>
            </a:r>
          </a:p>
        </p:txBody>
      </p:sp>
      <p:sp>
        <p:nvSpPr>
          <p:cNvPr id="2" name="テキスト ボックス 1">
            <a:extLst>
              <a:ext uri="{FF2B5EF4-FFF2-40B4-BE49-F238E27FC236}">
                <a16:creationId xmlns:a16="http://schemas.microsoft.com/office/drawing/2014/main" id="{FBCB62DE-99A8-439A-9AC8-9BEA5D255D27}"/>
              </a:ext>
            </a:extLst>
          </p:cNvPr>
          <p:cNvSpPr txBox="1"/>
          <p:nvPr/>
        </p:nvSpPr>
        <p:spPr>
          <a:xfrm>
            <a:off x="2678906" y="2551837"/>
            <a:ext cx="6647974" cy="2308324"/>
          </a:xfrm>
          <a:prstGeom prst="rect">
            <a:avLst/>
          </a:prstGeom>
          <a:noFill/>
        </p:spPr>
        <p:txBody>
          <a:bodyPr wrap="none" rtlCol="0">
            <a:spAutoFit/>
          </a:bodyPr>
          <a:lstStyle/>
          <a:p>
            <a:r>
              <a:rPr kumimoji="1" lang="ja-JP" altLang="en-US" sz="3600" b="1" dirty="0"/>
              <a:t>計画届は以上</a:t>
            </a:r>
            <a:endParaRPr kumimoji="1" lang="en-US" altLang="ja-JP" sz="3600" b="1" dirty="0"/>
          </a:p>
          <a:p>
            <a:endParaRPr lang="en-US" altLang="ja-JP" sz="3600" b="1" dirty="0"/>
          </a:p>
          <a:p>
            <a:r>
              <a:rPr kumimoji="1" lang="ja-JP" altLang="en-US" sz="3600" b="1" dirty="0"/>
              <a:t>次からは支給申請に必要な書類</a:t>
            </a:r>
            <a:endParaRPr kumimoji="1" lang="en-US" altLang="ja-JP" sz="3600" b="1" dirty="0"/>
          </a:p>
          <a:p>
            <a:r>
              <a:rPr lang="ja-JP" altLang="en-US" sz="3600" b="1" dirty="0"/>
              <a:t>（雇用保険被保険者の場合）</a:t>
            </a:r>
            <a:endParaRPr kumimoji="1" lang="ja-JP" altLang="en-US" sz="3600" b="1" dirty="0"/>
          </a:p>
        </p:txBody>
      </p:sp>
    </p:spTree>
    <p:extLst>
      <p:ext uri="{BB962C8B-B14F-4D97-AF65-F5344CB8AC3E}">
        <p14:creationId xmlns:p14="http://schemas.microsoft.com/office/powerpoint/2010/main" val="1634463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3416320" cy="369332"/>
          </a:xfrm>
          <a:prstGeom prst="rect">
            <a:avLst/>
          </a:prstGeom>
          <a:noFill/>
        </p:spPr>
        <p:txBody>
          <a:bodyPr wrap="none" rtlCol="0">
            <a:spAutoFit/>
          </a:bodyPr>
          <a:lstStyle/>
          <a:p>
            <a:r>
              <a:rPr kumimoji="1" lang="ja-JP" altLang="en-US" b="1" dirty="0">
                <a:solidFill>
                  <a:schemeClr val="accent1"/>
                </a:solidFill>
              </a:rPr>
              <a:t>雇用調整助成金の期間の考え方</a:t>
            </a:r>
          </a:p>
        </p:txBody>
      </p:sp>
      <p:graphicFrame>
        <p:nvGraphicFramePr>
          <p:cNvPr id="2" name="表 2">
            <a:extLst>
              <a:ext uri="{FF2B5EF4-FFF2-40B4-BE49-F238E27FC236}">
                <a16:creationId xmlns:a16="http://schemas.microsoft.com/office/drawing/2014/main" id="{AC6B89B6-19DF-44FF-B52A-37BDA535526C}"/>
              </a:ext>
            </a:extLst>
          </p:cNvPr>
          <p:cNvGraphicFramePr>
            <a:graphicFrameLocks noGrp="1"/>
          </p:cNvGraphicFramePr>
          <p:nvPr>
            <p:extLst>
              <p:ext uri="{D42A27DB-BD31-4B8C-83A1-F6EECF244321}">
                <p14:modId xmlns:p14="http://schemas.microsoft.com/office/powerpoint/2010/main" val="2688655429"/>
              </p:ext>
            </p:extLst>
          </p:nvPr>
        </p:nvGraphicFramePr>
        <p:xfrm>
          <a:off x="957178" y="2241961"/>
          <a:ext cx="10584004" cy="1287469"/>
        </p:xfrm>
        <a:graphic>
          <a:graphicData uri="http://schemas.openxmlformats.org/drawingml/2006/table">
            <a:tbl>
              <a:tblPr firstRow="1" bandRow="1">
                <a:tableStyleId>{5C22544A-7EE6-4342-B048-85BDC9FD1C3A}</a:tableStyleId>
              </a:tblPr>
              <a:tblGrid>
                <a:gridCol w="481097">
                  <a:extLst>
                    <a:ext uri="{9D8B030D-6E8A-4147-A177-3AD203B41FA5}">
                      <a16:colId xmlns:a16="http://schemas.microsoft.com/office/drawing/2014/main" val="1871098436"/>
                    </a:ext>
                  </a:extLst>
                </a:gridCol>
                <a:gridCol w="561975">
                  <a:extLst>
                    <a:ext uri="{9D8B030D-6E8A-4147-A177-3AD203B41FA5}">
                      <a16:colId xmlns:a16="http://schemas.microsoft.com/office/drawing/2014/main" val="1052400219"/>
                    </a:ext>
                  </a:extLst>
                </a:gridCol>
                <a:gridCol w="2257425">
                  <a:extLst>
                    <a:ext uri="{9D8B030D-6E8A-4147-A177-3AD203B41FA5}">
                      <a16:colId xmlns:a16="http://schemas.microsoft.com/office/drawing/2014/main" val="4146293149"/>
                    </a:ext>
                  </a:extLst>
                </a:gridCol>
                <a:gridCol w="1771650">
                  <a:extLst>
                    <a:ext uri="{9D8B030D-6E8A-4147-A177-3AD203B41FA5}">
                      <a16:colId xmlns:a16="http://schemas.microsoft.com/office/drawing/2014/main" val="1530208875"/>
                    </a:ext>
                  </a:extLst>
                </a:gridCol>
                <a:gridCol w="2227163">
                  <a:extLst>
                    <a:ext uri="{9D8B030D-6E8A-4147-A177-3AD203B41FA5}">
                      <a16:colId xmlns:a16="http://schemas.microsoft.com/office/drawing/2014/main" val="1969762654"/>
                    </a:ext>
                  </a:extLst>
                </a:gridCol>
                <a:gridCol w="364966">
                  <a:extLst>
                    <a:ext uri="{9D8B030D-6E8A-4147-A177-3AD203B41FA5}">
                      <a16:colId xmlns:a16="http://schemas.microsoft.com/office/drawing/2014/main" val="3318634280"/>
                    </a:ext>
                  </a:extLst>
                </a:gridCol>
                <a:gridCol w="364966">
                  <a:extLst>
                    <a:ext uri="{9D8B030D-6E8A-4147-A177-3AD203B41FA5}">
                      <a16:colId xmlns:a16="http://schemas.microsoft.com/office/drawing/2014/main" val="1622532820"/>
                    </a:ext>
                  </a:extLst>
                </a:gridCol>
                <a:gridCol w="364966">
                  <a:extLst>
                    <a:ext uri="{9D8B030D-6E8A-4147-A177-3AD203B41FA5}">
                      <a16:colId xmlns:a16="http://schemas.microsoft.com/office/drawing/2014/main" val="2056110965"/>
                    </a:ext>
                  </a:extLst>
                </a:gridCol>
                <a:gridCol w="364966">
                  <a:extLst>
                    <a:ext uri="{9D8B030D-6E8A-4147-A177-3AD203B41FA5}">
                      <a16:colId xmlns:a16="http://schemas.microsoft.com/office/drawing/2014/main" val="1995656849"/>
                    </a:ext>
                  </a:extLst>
                </a:gridCol>
                <a:gridCol w="364966">
                  <a:extLst>
                    <a:ext uri="{9D8B030D-6E8A-4147-A177-3AD203B41FA5}">
                      <a16:colId xmlns:a16="http://schemas.microsoft.com/office/drawing/2014/main" val="858686213"/>
                    </a:ext>
                  </a:extLst>
                </a:gridCol>
                <a:gridCol w="364966">
                  <a:extLst>
                    <a:ext uri="{9D8B030D-6E8A-4147-A177-3AD203B41FA5}">
                      <a16:colId xmlns:a16="http://schemas.microsoft.com/office/drawing/2014/main" val="620774075"/>
                    </a:ext>
                  </a:extLst>
                </a:gridCol>
                <a:gridCol w="364966">
                  <a:extLst>
                    <a:ext uri="{9D8B030D-6E8A-4147-A177-3AD203B41FA5}">
                      <a16:colId xmlns:a16="http://schemas.microsoft.com/office/drawing/2014/main" val="1990868350"/>
                    </a:ext>
                  </a:extLst>
                </a:gridCol>
                <a:gridCol w="364966">
                  <a:extLst>
                    <a:ext uri="{9D8B030D-6E8A-4147-A177-3AD203B41FA5}">
                      <a16:colId xmlns:a16="http://schemas.microsoft.com/office/drawing/2014/main" val="3917330542"/>
                    </a:ext>
                  </a:extLst>
                </a:gridCol>
                <a:gridCol w="364966">
                  <a:extLst>
                    <a:ext uri="{9D8B030D-6E8A-4147-A177-3AD203B41FA5}">
                      <a16:colId xmlns:a16="http://schemas.microsoft.com/office/drawing/2014/main" val="756404872"/>
                    </a:ext>
                  </a:extLst>
                </a:gridCol>
              </a:tblGrid>
              <a:tr h="370840">
                <a:tc>
                  <a:txBody>
                    <a:bodyPr/>
                    <a:lstStyle/>
                    <a:p>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102641820"/>
                  </a:ext>
                </a:extLst>
              </a:tr>
              <a:tr h="545789">
                <a:tc>
                  <a:txBody>
                    <a:bodyPr/>
                    <a:lstStyle/>
                    <a:p>
                      <a:pPr algn="ctr"/>
                      <a:endParaRPr kumimoji="1" lang="ja-JP" altLang="en-US"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kumimoji="1" lang="ja-JP" altLang="en-US"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kumimoji="1" lang="ja-JP" altLang="en-US" b="1" dirty="0">
                          <a:solidFill>
                            <a:schemeClr val="bg1"/>
                          </a:solidFill>
                        </a:rPr>
                        <a:t>判定期間</a:t>
                      </a:r>
                      <a:r>
                        <a:rPr kumimoji="1" lang="en-US" altLang="ja-JP" b="1" dirty="0">
                          <a:solidFill>
                            <a:schemeClr val="bg1"/>
                          </a:solidFill>
                        </a:rPr>
                        <a:t>A</a:t>
                      </a:r>
                      <a:endParaRPr kumimoji="1" lang="ja-JP" altLang="en-US"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53055069"/>
                  </a:ext>
                </a:extLst>
              </a:tr>
              <a:tr h="370840">
                <a:tc>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T w="12700" cap="flat" cmpd="sng" algn="ctr">
                      <a:solidFill>
                        <a:schemeClr val="tx2"/>
                      </a:solidFill>
                      <a:prstDash val="solid"/>
                      <a:round/>
                      <a:headEnd type="none" w="med" len="med"/>
                      <a:tailEnd type="none" w="med" len="med"/>
                    </a:lnT>
                    <a:solidFill>
                      <a:schemeClr val="bg1"/>
                    </a:solidFill>
                  </a:tcPr>
                </a:tc>
                <a:tc>
                  <a:txBody>
                    <a:bodyPr/>
                    <a:lstStyle/>
                    <a:p>
                      <a:endParaRPr kumimoji="1" lang="ja-JP" altLang="en-US" dirty="0"/>
                    </a:p>
                  </a:txBody>
                  <a:tcPr>
                    <a:lnT w="12700" cap="flat" cmpd="sng" algn="ctr">
                      <a:solidFill>
                        <a:schemeClr val="tx2"/>
                      </a:solidFill>
                      <a:prstDash val="solid"/>
                      <a:round/>
                      <a:headEnd type="none" w="med" len="med"/>
                      <a:tailEnd type="none" w="med" len="med"/>
                    </a:lnT>
                    <a:solidFill>
                      <a:schemeClr val="bg1"/>
                    </a:solidFill>
                  </a:tcPr>
                </a:tc>
                <a:tc>
                  <a:txBody>
                    <a:bodyPr/>
                    <a:lstStyle/>
                    <a:p>
                      <a:endParaRPr kumimoji="1" lang="ja-JP" altLang="en-US" dirty="0"/>
                    </a:p>
                  </a:txBody>
                  <a:tcPr>
                    <a:lnT w="12700" cap="flat" cmpd="sng" algn="ctr">
                      <a:solidFill>
                        <a:schemeClr val="tx2"/>
                      </a:solidFill>
                      <a:prstDash val="solid"/>
                      <a:round/>
                      <a:headEnd type="none" w="med" len="med"/>
                      <a:tailEnd type="none" w="med" len="med"/>
                    </a:lnT>
                    <a:solidFill>
                      <a:schemeClr val="bg1"/>
                    </a:solidFill>
                  </a:tcPr>
                </a:tc>
                <a:tc>
                  <a:txBody>
                    <a:bodyPr/>
                    <a:lstStyle/>
                    <a:p>
                      <a:endParaRPr kumimoji="1" lang="ja-JP" altLang="en-US" dirty="0"/>
                    </a:p>
                  </a:txBody>
                  <a:tcPr>
                    <a:lnT w="12700" cap="flat" cmpd="sng" algn="ctr">
                      <a:solidFill>
                        <a:schemeClr val="tx2"/>
                      </a:solidFill>
                      <a:prstDash val="solid"/>
                      <a:round/>
                      <a:headEnd type="none" w="med" len="med"/>
                      <a:tailEnd type="none" w="med" len="med"/>
                    </a:lnT>
                    <a:solidFill>
                      <a:schemeClr val="bg1"/>
                    </a:solidFill>
                  </a:tcPr>
                </a:tc>
                <a:tc>
                  <a:txBody>
                    <a:bodyPr/>
                    <a:lstStyle/>
                    <a:p>
                      <a:endParaRPr kumimoji="1" lang="ja-JP" altLang="en-US" dirty="0"/>
                    </a:p>
                  </a:txBody>
                  <a:tcPr>
                    <a:lnT w="12700" cap="flat" cmpd="sng" algn="ctr">
                      <a:solidFill>
                        <a:schemeClr val="tx2"/>
                      </a:solidFill>
                      <a:prstDash val="solid"/>
                      <a:round/>
                      <a:headEnd type="none" w="med" len="med"/>
                      <a:tailEnd type="none" w="med" len="med"/>
                    </a:lnT>
                    <a:solidFill>
                      <a:schemeClr val="bg1"/>
                    </a:solidFill>
                  </a:tcPr>
                </a:tc>
                <a:tc>
                  <a:txBody>
                    <a:bodyPr/>
                    <a:lstStyle/>
                    <a:p>
                      <a:endParaRPr kumimoji="1" lang="ja-JP" altLang="en-US" dirty="0"/>
                    </a:p>
                  </a:txBody>
                  <a:tcPr>
                    <a:lnT w="12700" cap="flat" cmpd="sng" algn="ctr">
                      <a:solidFill>
                        <a:schemeClr val="tx2"/>
                      </a:solidFill>
                      <a:prstDash val="solid"/>
                      <a:round/>
                      <a:headEnd type="none" w="med" len="med"/>
                      <a:tailEnd type="none" w="med" len="med"/>
                    </a:lnT>
                    <a:solidFill>
                      <a:schemeClr val="bg1"/>
                    </a:solidFill>
                  </a:tcPr>
                </a:tc>
                <a:tc>
                  <a:txBody>
                    <a:bodyPr/>
                    <a:lstStyle/>
                    <a:p>
                      <a:endParaRPr kumimoji="1" lang="ja-JP" altLang="en-US" dirty="0"/>
                    </a:p>
                  </a:txBody>
                  <a:tcPr>
                    <a:lnT w="12700" cap="flat" cmpd="sng" algn="ctr">
                      <a:solidFill>
                        <a:schemeClr val="tx2"/>
                      </a:solidFill>
                      <a:prstDash val="solid"/>
                      <a:round/>
                      <a:headEnd type="none" w="med" len="med"/>
                      <a:tailEnd type="none" w="med" len="med"/>
                    </a:lnT>
                    <a:solidFill>
                      <a:schemeClr val="bg1"/>
                    </a:solidFill>
                  </a:tcPr>
                </a:tc>
                <a:tc>
                  <a:txBody>
                    <a:bodyPr/>
                    <a:lstStyle/>
                    <a:p>
                      <a:endParaRPr kumimoji="1" lang="ja-JP" altLang="en-US" dirty="0"/>
                    </a:p>
                  </a:txBody>
                  <a:tcPr>
                    <a:lnT w="12700" cap="flat" cmpd="sng" algn="ctr">
                      <a:solidFill>
                        <a:schemeClr val="tx2"/>
                      </a:solidFill>
                      <a:prstDash val="solid"/>
                      <a:round/>
                      <a:headEnd type="none" w="med" len="med"/>
                      <a:tailEnd type="none" w="med" len="med"/>
                    </a:lnT>
                    <a:solidFill>
                      <a:schemeClr val="bg1"/>
                    </a:solidFill>
                  </a:tcPr>
                </a:tc>
                <a:tc>
                  <a:txBody>
                    <a:bodyPr/>
                    <a:lstStyle/>
                    <a:p>
                      <a:endParaRPr kumimoji="1" lang="ja-JP" altLang="en-US" dirty="0"/>
                    </a:p>
                  </a:txBody>
                  <a:tcPr>
                    <a:lnT w="1270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168365016"/>
                  </a:ext>
                </a:extLst>
              </a:tr>
            </a:tbl>
          </a:graphicData>
        </a:graphic>
      </p:graphicFrame>
      <p:sp>
        <p:nvSpPr>
          <p:cNvPr id="4" name="テキスト ボックス 3">
            <a:extLst>
              <a:ext uri="{FF2B5EF4-FFF2-40B4-BE49-F238E27FC236}">
                <a16:creationId xmlns:a16="http://schemas.microsoft.com/office/drawing/2014/main" id="{85A7062E-2258-4180-BCAA-2AC2772C9FA1}"/>
              </a:ext>
            </a:extLst>
          </p:cNvPr>
          <p:cNvSpPr txBox="1"/>
          <p:nvPr/>
        </p:nvSpPr>
        <p:spPr>
          <a:xfrm>
            <a:off x="4283242" y="1233537"/>
            <a:ext cx="184731" cy="369332"/>
          </a:xfrm>
          <a:prstGeom prst="rect">
            <a:avLst/>
          </a:prstGeom>
          <a:noFill/>
        </p:spPr>
        <p:txBody>
          <a:bodyPr wrap="none" rtlCol="0">
            <a:spAutoFit/>
          </a:bodyPr>
          <a:lstStyle/>
          <a:p>
            <a:endParaRPr kumimoji="1" lang="ja-JP" altLang="en-US" dirty="0"/>
          </a:p>
        </p:txBody>
      </p:sp>
      <p:sp>
        <p:nvSpPr>
          <p:cNvPr id="9" name="正方形/長方形 8">
            <a:extLst>
              <a:ext uri="{FF2B5EF4-FFF2-40B4-BE49-F238E27FC236}">
                <a16:creationId xmlns:a16="http://schemas.microsoft.com/office/drawing/2014/main" id="{8035D100-10C6-440F-B468-964F9934BFCF}"/>
              </a:ext>
            </a:extLst>
          </p:cNvPr>
          <p:cNvSpPr/>
          <p:nvPr/>
        </p:nvSpPr>
        <p:spPr>
          <a:xfrm>
            <a:off x="8323478" y="4370015"/>
            <a:ext cx="3722525" cy="873598"/>
          </a:xfrm>
          <a:prstGeom prst="rect">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b="1" dirty="0">
                <a:solidFill>
                  <a:schemeClr val="bg1"/>
                </a:solidFill>
              </a:rPr>
              <a:t>クーリング期間の説明は省きます</a:t>
            </a:r>
          </a:p>
        </p:txBody>
      </p:sp>
      <p:sp>
        <p:nvSpPr>
          <p:cNvPr id="3" name="テキスト ボックス 2">
            <a:extLst>
              <a:ext uri="{FF2B5EF4-FFF2-40B4-BE49-F238E27FC236}">
                <a16:creationId xmlns:a16="http://schemas.microsoft.com/office/drawing/2014/main" id="{BF386094-6EF2-41BF-AD0D-217A842DE3AB}"/>
              </a:ext>
            </a:extLst>
          </p:cNvPr>
          <p:cNvSpPr txBox="1"/>
          <p:nvPr/>
        </p:nvSpPr>
        <p:spPr>
          <a:xfrm>
            <a:off x="4782263" y="2057295"/>
            <a:ext cx="2852063" cy="369332"/>
          </a:xfrm>
          <a:prstGeom prst="rect">
            <a:avLst/>
          </a:prstGeom>
          <a:solidFill>
            <a:schemeClr val="bg1"/>
          </a:solidFill>
        </p:spPr>
        <p:txBody>
          <a:bodyPr wrap="none" rtlCol="0">
            <a:spAutoFit/>
          </a:bodyPr>
          <a:lstStyle/>
          <a:p>
            <a:pPr algn="ctr"/>
            <a:r>
              <a:rPr kumimoji="1" lang="ja-JP" altLang="en-US" dirty="0"/>
              <a:t>対象期間（任意の</a:t>
            </a:r>
            <a:r>
              <a:rPr kumimoji="1" lang="en-US" altLang="ja-JP" dirty="0"/>
              <a:t>1</a:t>
            </a:r>
            <a:r>
              <a:rPr kumimoji="1" lang="ja-JP" altLang="en-US" dirty="0"/>
              <a:t>年間）</a:t>
            </a:r>
          </a:p>
        </p:txBody>
      </p:sp>
      <p:sp>
        <p:nvSpPr>
          <p:cNvPr id="10" name="テキスト ボックス 9">
            <a:extLst>
              <a:ext uri="{FF2B5EF4-FFF2-40B4-BE49-F238E27FC236}">
                <a16:creationId xmlns:a16="http://schemas.microsoft.com/office/drawing/2014/main" id="{40C27B40-6DB6-4B53-90BA-DC2819C9B829}"/>
              </a:ext>
            </a:extLst>
          </p:cNvPr>
          <p:cNvSpPr txBox="1"/>
          <p:nvPr/>
        </p:nvSpPr>
        <p:spPr>
          <a:xfrm>
            <a:off x="4707722" y="3309131"/>
            <a:ext cx="3001143" cy="369332"/>
          </a:xfrm>
          <a:prstGeom prst="rect">
            <a:avLst/>
          </a:prstGeom>
          <a:solidFill>
            <a:schemeClr val="bg1"/>
          </a:solidFill>
        </p:spPr>
        <p:txBody>
          <a:bodyPr wrap="none" rtlCol="0">
            <a:spAutoFit/>
          </a:bodyPr>
          <a:lstStyle/>
          <a:p>
            <a:pPr algn="ctr"/>
            <a:r>
              <a:rPr kumimoji="1" lang="en-US" altLang="ja-JP" dirty="0"/>
              <a:t>A</a:t>
            </a:r>
            <a:r>
              <a:rPr kumimoji="1" lang="ja-JP" altLang="en-US" dirty="0"/>
              <a:t>の申請期間（</a:t>
            </a:r>
            <a:r>
              <a:rPr kumimoji="1" lang="en-US" altLang="ja-JP" dirty="0"/>
              <a:t>2</a:t>
            </a:r>
            <a:r>
              <a:rPr kumimoji="1" lang="ja-JP" altLang="en-US" dirty="0"/>
              <a:t>ヶ月以内）</a:t>
            </a:r>
          </a:p>
        </p:txBody>
      </p:sp>
      <p:sp>
        <p:nvSpPr>
          <p:cNvPr id="6" name="吹き出し: 四角形 5">
            <a:extLst>
              <a:ext uri="{FF2B5EF4-FFF2-40B4-BE49-F238E27FC236}">
                <a16:creationId xmlns:a16="http://schemas.microsoft.com/office/drawing/2014/main" id="{AC1A2EC0-301D-42BA-BE89-2BE2E4A5CD3A}"/>
              </a:ext>
            </a:extLst>
          </p:cNvPr>
          <p:cNvSpPr/>
          <p:nvPr/>
        </p:nvSpPr>
        <p:spPr>
          <a:xfrm>
            <a:off x="957178" y="3738971"/>
            <a:ext cx="2507917" cy="659689"/>
          </a:xfrm>
          <a:prstGeom prst="wedgeRectCallout">
            <a:avLst>
              <a:gd name="adj1" fmla="val 32878"/>
              <a:gd name="adj2" fmla="val -119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rPr>
              <a:t>賃金締め期間ごと</a:t>
            </a:r>
            <a:endParaRPr kumimoji="1" lang="ja-JP" altLang="en-US" sz="2400" b="1" dirty="0">
              <a:solidFill>
                <a:schemeClr val="bg1"/>
              </a:solidFill>
            </a:endParaRPr>
          </a:p>
        </p:txBody>
      </p:sp>
      <p:sp>
        <p:nvSpPr>
          <p:cNvPr id="11" name="吹き出し: 四角形 10">
            <a:extLst>
              <a:ext uri="{FF2B5EF4-FFF2-40B4-BE49-F238E27FC236}">
                <a16:creationId xmlns:a16="http://schemas.microsoft.com/office/drawing/2014/main" id="{77038A5A-926A-4F2B-BC87-750F143EF709}"/>
              </a:ext>
            </a:extLst>
          </p:cNvPr>
          <p:cNvSpPr/>
          <p:nvPr/>
        </p:nvSpPr>
        <p:spPr>
          <a:xfrm>
            <a:off x="879641" y="1173382"/>
            <a:ext cx="1331495" cy="823750"/>
          </a:xfrm>
          <a:prstGeom prst="wedgeRectCallout">
            <a:avLst>
              <a:gd name="adj1" fmla="val -10441"/>
              <a:gd name="adj2" fmla="val 11587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a:t>労使協定</a:t>
            </a:r>
            <a:endParaRPr kumimoji="1" lang="en-US" altLang="ja-JP" b="1" dirty="0"/>
          </a:p>
          <a:p>
            <a:pPr algn="ctr"/>
            <a:r>
              <a:rPr kumimoji="1" lang="ja-JP" altLang="en-US" b="1" dirty="0"/>
              <a:t>計画届</a:t>
            </a:r>
          </a:p>
        </p:txBody>
      </p:sp>
      <p:sp>
        <p:nvSpPr>
          <p:cNvPr id="13" name="吹き出し: 四角形 12">
            <a:extLst>
              <a:ext uri="{FF2B5EF4-FFF2-40B4-BE49-F238E27FC236}">
                <a16:creationId xmlns:a16="http://schemas.microsoft.com/office/drawing/2014/main" id="{4AA10AA7-3B8A-4937-9506-ABF00FE8E689}"/>
              </a:ext>
            </a:extLst>
          </p:cNvPr>
          <p:cNvSpPr/>
          <p:nvPr/>
        </p:nvSpPr>
        <p:spPr>
          <a:xfrm>
            <a:off x="2827494" y="1190994"/>
            <a:ext cx="1331495" cy="823750"/>
          </a:xfrm>
          <a:prstGeom prst="wedgeRectCallout">
            <a:avLst>
              <a:gd name="adj1" fmla="val 54657"/>
              <a:gd name="adj2" fmla="val 11356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b="1" dirty="0"/>
              <a:t>労使協定</a:t>
            </a:r>
            <a:endParaRPr kumimoji="1" lang="en-US" altLang="ja-JP" b="1" dirty="0"/>
          </a:p>
          <a:p>
            <a:pPr algn="ctr"/>
            <a:r>
              <a:rPr kumimoji="1" lang="ja-JP" altLang="en-US" b="1" dirty="0"/>
              <a:t>計画届</a:t>
            </a:r>
          </a:p>
        </p:txBody>
      </p:sp>
      <p:sp>
        <p:nvSpPr>
          <p:cNvPr id="14" name="吹き出し: 四角形 13">
            <a:extLst>
              <a:ext uri="{FF2B5EF4-FFF2-40B4-BE49-F238E27FC236}">
                <a16:creationId xmlns:a16="http://schemas.microsoft.com/office/drawing/2014/main" id="{9FF4F5C4-F6FD-4174-8816-CA1F162E85D7}"/>
              </a:ext>
            </a:extLst>
          </p:cNvPr>
          <p:cNvSpPr/>
          <p:nvPr/>
        </p:nvSpPr>
        <p:spPr>
          <a:xfrm>
            <a:off x="4158989" y="3829243"/>
            <a:ext cx="1331495" cy="540772"/>
          </a:xfrm>
          <a:prstGeom prst="wedgeRectCallout">
            <a:avLst>
              <a:gd name="adj1" fmla="val -18385"/>
              <a:gd name="adj2" fmla="val -15790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a:t>申請届</a:t>
            </a:r>
          </a:p>
        </p:txBody>
      </p:sp>
      <p:sp>
        <p:nvSpPr>
          <p:cNvPr id="15" name="吹き出し: 四角形 14">
            <a:extLst>
              <a:ext uri="{FF2B5EF4-FFF2-40B4-BE49-F238E27FC236}">
                <a16:creationId xmlns:a16="http://schemas.microsoft.com/office/drawing/2014/main" id="{BE1E98C1-DFB8-43D5-AFDE-9615982BB9B2}"/>
              </a:ext>
            </a:extLst>
          </p:cNvPr>
          <p:cNvSpPr/>
          <p:nvPr/>
        </p:nvSpPr>
        <p:spPr>
          <a:xfrm>
            <a:off x="6728281" y="3871162"/>
            <a:ext cx="1331495" cy="540772"/>
          </a:xfrm>
          <a:prstGeom prst="wedgeRectCallout">
            <a:avLst>
              <a:gd name="adj1" fmla="val -14808"/>
              <a:gd name="adj2" fmla="val -8745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b="1" dirty="0"/>
              <a:t>申請届</a:t>
            </a:r>
          </a:p>
        </p:txBody>
      </p:sp>
      <p:sp>
        <p:nvSpPr>
          <p:cNvPr id="17" name="テキスト ボックス 16">
            <a:extLst>
              <a:ext uri="{FF2B5EF4-FFF2-40B4-BE49-F238E27FC236}">
                <a16:creationId xmlns:a16="http://schemas.microsoft.com/office/drawing/2014/main" id="{83982BCF-3268-4186-B9B2-F24E2CA17647}"/>
              </a:ext>
            </a:extLst>
          </p:cNvPr>
          <p:cNvSpPr txBox="1"/>
          <p:nvPr/>
        </p:nvSpPr>
        <p:spPr>
          <a:xfrm>
            <a:off x="957178" y="5011901"/>
            <a:ext cx="10201572" cy="1345433"/>
          </a:xfrm>
          <a:prstGeom prst="rect">
            <a:avLst/>
          </a:prstGeom>
          <a:noFill/>
        </p:spPr>
        <p:txBody>
          <a:bodyPr wrap="square" rtlCol="0">
            <a:spAutoFit/>
          </a:bodyPr>
          <a:lstStyle/>
          <a:p>
            <a:pPr>
              <a:lnSpc>
                <a:spcPct val="150000"/>
              </a:lnSpc>
            </a:pPr>
            <a:r>
              <a:rPr kumimoji="1" lang="ja-JP" altLang="en-US" sz="2000" b="1" dirty="0">
                <a:solidFill>
                  <a:schemeClr val="accent6"/>
                </a:solidFill>
              </a:rPr>
              <a:t>ポイント</a:t>
            </a:r>
            <a:endParaRPr kumimoji="1" lang="en-US" altLang="ja-JP" sz="2000" b="1" dirty="0">
              <a:solidFill>
                <a:schemeClr val="accent6"/>
              </a:solidFill>
            </a:endParaRPr>
          </a:p>
          <a:p>
            <a:pPr marL="285750" indent="-285750">
              <a:lnSpc>
                <a:spcPct val="150000"/>
              </a:lnSpc>
              <a:buFont typeface="Arial" panose="020B0604020202020204" pitchFamily="34" charset="0"/>
              <a:buChar char="•"/>
            </a:pPr>
            <a:r>
              <a:rPr lang="ja-JP" altLang="en-US" b="1" dirty="0"/>
              <a:t>給与締め期間ごとに毎月、労使協定計画届を作り、</a:t>
            </a:r>
            <a:r>
              <a:rPr kumimoji="1" lang="en-US" altLang="ja-JP" b="1" dirty="0"/>
              <a:t>2</a:t>
            </a:r>
            <a:r>
              <a:rPr kumimoji="1" lang="ja-JP" altLang="en-US" b="1" dirty="0"/>
              <a:t>ヶ月以内に申請届を提出する</a:t>
            </a:r>
            <a:r>
              <a:rPr kumimoji="1" lang="ja-JP" altLang="en-US" dirty="0"/>
              <a:t>。</a:t>
            </a:r>
            <a:endParaRPr kumimoji="1" lang="en-US" altLang="ja-JP" dirty="0"/>
          </a:p>
          <a:p>
            <a:pPr marL="285750" indent="-285750">
              <a:lnSpc>
                <a:spcPct val="150000"/>
              </a:lnSpc>
              <a:buFont typeface="Arial" panose="020B0604020202020204" pitchFamily="34" charset="0"/>
              <a:buChar char="•"/>
            </a:pPr>
            <a:r>
              <a:rPr lang="ja-JP" altLang="en-US" b="1" dirty="0"/>
              <a:t>最初に</a:t>
            </a:r>
            <a:r>
              <a:rPr lang="en-US" altLang="ja-JP" b="1" dirty="0"/>
              <a:t>1</a:t>
            </a:r>
            <a:r>
              <a:rPr lang="ja-JP" altLang="en-US" b="1" dirty="0"/>
              <a:t>判定期間に満たない期間があるときは、最初の判定期間にくっつけることができる。</a:t>
            </a:r>
            <a:endParaRPr kumimoji="1" lang="ja-JP" altLang="en-US" b="1" dirty="0"/>
          </a:p>
        </p:txBody>
      </p:sp>
      <p:sp>
        <p:nvSpPr>
          <p:cNvPr id="12" name="テキスト ボックス 11">
            <a:extLst>
              <a:ext uri="{FF2B5EF4-FFF2-40B4-BE49-F238E27FC236}">
                <a16:creationId xmlns:a16="http://schemas.microsoft.com/office/drawing/2014/main" id="{E9255DFD-D5BE-4982-BBDD-565C98AE2445}"/>
              </a:ext>
            </a:extLst>
          </p:cNvPr>
          <p:cNvSpPr txBox="1"/>
          <p:nvPr/>
        </p:nvSpPr>
        <p:spPr>
          <a:xfrm>
            <a:off x="5090784" y="1285937"/>
            <a:ext cx="6221575" cy="369332"/>
          </a:xfrm>
          <a:prstGeom prst="rect">
            <a:avLst/>
          </a:prstGeom>
          <a:noFill/>
        </p:spPr>
        <p:txBody>
          <a:bodyPr wrap="none" rtlCol="0">
            <a:spAutoFit/>
          </a:bodyPr>
          <a:lstStyle/>
          <a:p>
            <a:r>
              <a:rPr kumimoji="1" lang="ja-JP" altLang="en-US" b="1" dirty="0">
                <a:solidFill>
                  <a:schemeClr val="accent1"/>
                </a:solidFill>
              </a:rPr>
              <a:t>計画届については、特例により事後提出（</a:t>
            </a:r>
            <a:r>
              <a:rPr kumimoji="1" lang="en-US" altLang="ja-JP" b="1" dirty="0">
                <a:solidFill>
                  <a:schemeClr val="accent1"/>
                </a:solidFill>
              </a:rPr>
              <a:t>6/30</a:t>
            </a:r>
            <a:r>
              <a:rPr kumimoji="1" lang="ja-JP" altLang="en-US" b="1" dirty="0">
                <a:solidFill>
                  <a:schemeClr val="accent1"/>
                </a:solidFill>
              </a:rPr>
              <a:t>まで）可能</a:t>
            </a:r>
          </a:p>
        </p:txBody>
      </p:sp>
    </p:spTree>
    <p:extLst>
      <p:ext uri="{BB962C8B-B14F-4D97-AF65-F5344CB8AC3E}">
        <p14:creationId xmlns:p14="http://schemas.microsoft.com/office/powerpoint/2010/main" val="2220376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5032147" cy="369332"/>
          </a:xfrm>
          <a:prstGeom prst="rect">
            <a:avLst/>
          </a:prstGeom>
          <a:noFill/>
        </p:spPr>
        <p:txBody>
          <a:bodyPr wrap="none" rtlCol="0">
            <a:spAutoFit/>
          </a:bodyPr>
          <a:lstStyle/>
          <a:p>
            <a:r>
              <a:rPr kumimoji="1" lang="ja-JP" altLang="en-US" b="1" dirty="0">
                <a:solidFill>
                  <a:schemeClr val="accent1"/>
                </a:solidFill>
              </a:rPr>
              <a:t>雇用調整助成金の支給要件確認申立書の書き方</a:t>
            </a:r>
          </a:p>
        </p:txBody>
      </p:sp>
      <p:sp>
        <p:nvSpPr>
          <p:cNvPr id="9" name="テキスト ボックス 8">
            <a:extLst>
              <a:ext uri="{FF2B5EF4-FFF2-40B4-BE49-F238E27FC236}">
                <a16:creationId xmlns:a16="http://schemas.microsoft.com/office/drawing/2014/main" id="{47B0CDC1-73B8-4460-A3C3-F2EE16A70DC3}"/>
              </a:ext>
            </a:extLst>
          </p:cNvPr>
          <p:cNvSpPr txBox="1"/>
          <p:nvPr/>
        </p:nvSpPr>
        <p:spPr>
          <a:xfrm>
            <a:off x="5016467" y="1398494"/>
            <a:ext cx="7011856" cy="620426"/>
          </a:xfrm>
          <a:prstGeom prst="rect">
            <a:avLst/>
          </a:prstGeom>
          <a:noFill/>
        </p:spPr>
        <p:txBody>
          <a:bodyPr wrap="none" rtlCol="0">
            <a:spAutoFit/>
          </a:bodyPr>
          <a:lstStyle/>
          <a:p>
            <a:pPr>
              <a:lnSpc>
                <a:spcPct val="150000"/>
              </a:lnSpc>
            </a:pPr>
            <a:r>
              <a:rPr lang="ja-JP" altLang="en-US" sz="1200" dirty="0"/>
              <a:t>雇用調整助成金の様式ダウンロード（新型コロナウィルス感染症対策特例措置用）</a:t>
            </a:r>
          </a:p>
          <a:p>
            <a:pPr>
              <a:lnSpc>
                <a:spcPct val="150000"/>
              </a:lnSpc>
            </a:pPr>
            <a:r>
              <a:rPr lang="en-US" altLang="ja-JP" sz="1200" dirty="0">
                <a:hlinkClick r:id="rId2"/>
              </a:rPr>
              <a:t>https://www.mhlw.go.jp/stf/seisakunitsuite/bunya/koyouchouseijoseikin_20200410_forms.html</a:t>
            </a:r>
            <a:endParaRPr kumimoji="1" lang="ja-JP" altLang="en-US" sz="1200" dirty="0"/>
          </a:p>
        </p:txBody>
      </p:sp>
      <p:sp>
        <p:nvSpPr>
          <p:cNvPr id="11" name="テキスト ボックス 10">
            <a:extLst>
              <a:ext uri="{FF2B5EF4-FFF2-40B4-BE49-F238E27FC236}">
                <a16:creationId xmlns:a16="http://schemas.microsoft.com/office/drawing/2014/main" id="{78D95874-1EE7-4DAE-9CA9-5823A2E7D351}"/>
              </a:ext>
            </a:extLst>
          </p:cNvPr>
          <p:cNvSpPr txBox="1"/>
          <p:nvPr/>
        </p:nvSpPr>
        <p:spPr>
          <a:xfrm>
            <a:off x="5016467" y="2299169"/>
            <a:ext cx="6468437" cy="4278094"/>
          </a:xfrm>
          <a:prstGeom prst="rect">
            <a:avLst/>
          </a:prstGeom>
          <a:noFill/>
        </p:spPr>
        <p:txBody>
          <a:bodyPr wrap="none" rtlCol="0">
            <a:spAutoFit/>
          </a:bodyPr>
          <a:lstStyle/>
          <a:p>
            <a:r>
              <a:rPr lang="ja-JP" altLang="en-US" dirty="0"/>
              <a:t>様式第</a:t>
            </a:r>
            <a:r>
              <a:rPr lang="en-US" altLang="ja-JP" dirty="0"/>
              <a:t>6</a:t>
            </a:r>
            <a:r>
              <a:rPr lang="ja-JP" altLang="en-US" dirty="0"/>
              <a:t>号　支給要件確認申立書（雇用調整助成金）</a:t>
            </a:r>
            <a:endParaRPr lang="en-US" altLang="ja-JP" dirty="0"/>
          </a:p>
          <a:p>
            <a:endParaRPr kumimoji="1" lang="en-US" altLang="ja-JP" dirty="0"/>
          </a:p>
          <a:p>
            <a:r>
              <a:rPr kumimoji="1" lang="ja-JP" altLang="en-US" dirty="0"/>
              <a:t>＊毎回提出</a:t>
            </a:r>
            <a:endParaRPr kumimoji="1" lang="en-US" altLang="ja-JP" dirty="0"/>
          </a:p>
          <a:p>
            <a:endParaRPr lang="en-US" altLang="ja-JP" dirty="0"/>
          </a:p>
          <a:p>
            <a:r>
              <a:rPr kumimoji="1" lang="ja-JP" altLang="en-US" dirty="0"/>
              <a:t>４～</a:t>
            </a:r>
            <a:r>
              <a:rPr kumimoji="1" lang="en-US" altLang="ja-JP" dirty="0"/>
              <a:t>11</a:t>
            </a:r>
            <a:r>
              <a:rPr kumimoji="1" lang="ja-JP" altLang="en-US" dirty="0"/>
              <a:t>「いいえ」（「はい」がある</a:t>
            </a:r>
            <a:r>
              <a:rPr lang="ja-JP" altLang="en-US" dirty="0"/>
              <a:t>場合は</a:t>
            </a:r>
            <a:r>
              <a:rPr kumimoji="1" lang="ja-JP" altLang="en-US" dirty="0"/>
              <a:t>対象外）</a:t>
            </a:r>
            <a:endParaRPr kumimoji="1" lang="en-US" altLang="ja-JP" dirty="0"/>
          </a:p>
          <a:p>
            <a:endParaRPr lang="en-US" altLang="ja-JP" dirty="0"/>
          </a:p>
          <a:p>
            <a:r>
              <a:rPr kumimoji="1" lang="en-US" altLang="ja-JP" dirty="0"/>
              <a:t>12</a:t>
            </a:r>
            <a:r>
              <a:rPr kumimoji="1" lang="ja-JP" altLang="en-US" dirty="0"/>
              <a:t>～</a:t>
            </a:r>
            <a:r>
              <a:rPr kumimoji="1" lang="en-US" altLang="ja-JP" dirty="0"/>
              <a:t>15</a:t>
            </a:r>
            <a:r>
              <a:rPr lang="ja-JP" altLang="en-US" dirty="0"/>
              <a:t> 「はい」（「いいえ」がある場合は対象外）</a:t>
            </a:r>
            <a:endParaRPr lang="en-US" altLang="ja-JP" dirty="0"/>
          </a:p>
          <a:p>
            <a:endParaRPr kumimoji="1" lang="en-US" altLang="ja-JP" dirty="0"/>
          </a:p>
          <a:p>
            <a:r>
              <a:rPr lang="en-US" altLang="ja-JP" dirty="0"/>
              <a:t>16</a:t>
            </a:r>
            <a:r>
              <a:rPr lang="ja-JP" altLang="en-US" dirty="0"/>
              <a:t>と</a:t>
            </a:r>
            <a:r>
              <a:rPr lang="en-US" altLang="ja-JP" dirty="0"/>
              <a:t>18</a:t>
            </a:r>
            <a:r>
              <a:rPr lang="ja-JP" altLang="en-US" dirty="0"/>
              <a:t>が「はい」→</a:t>
            </a:r>
            <a:r>
              <a:rPr lang="en-US" altLang="ja-JP" dirty="0"/>
              <a:t>9</a:t>
            </a:r>
            <a:r>
              <a:rPr lang="ja-JP" altLang="en-US" dirty="0"/>
              <a:t>割支給</a:t>
            </a:r>
            <a:endParaRPr kumimoji="1" lang="en-US" altLang="ja-JP" dirty="0"/>
          </a:p>
          <a:p>
            <a:r>
              <a:rPr lang="en-US" altLang="ja-JP" dirty="0"/>
              <a:t>16</a:t>
            </a:r>
            <a:r>
              <a:rPr lang="ja-JP" altLang="en-US" dirty="0"/>
              <a:t>「いいえ」</a:t>
            </a:r>
            <a:r>
              <a:rPr lang="en-US" altLang="ja-JP" dirty="0"/>
              <a:t>17</a:t>
            </a:r>
            <a:r>
              <a:rPr lang="ja-JP" altLang="en-US" dirty="0"/>
              <a:t>と</a:t>
            </a:r>
            <a:r>
              <a:rPr lang="en-US" altLang="ja-JP" dirty="0"/>
              <a:t>18</a:t>
            </a:r>
            <a:r>
              <a:rPr lang="ja-JP" altLang="en-US" dirty="0"/>
              <a:t>が「はい」→</a:t>
            </a:r>
            <a:r>
              <a:rPr lang="en-US" altLang="ja-JP" dirty="0"/>
              <a:t>9</a:t>
            </a:r>
            <a:r>
              <a:rPr lang="ja-JP" altLang="en-US" dirty="0"/>
              <a:t>割支給</a:t>
            </a:r>
            <a:endParaRPr lang="en-US" altLang="ja-JP" dirty="0"/>
          </a:p>
          <a:p>
            <a:r>
              <a:rPr lang="ja-JP" altLang="en-US" dirty="0"/>
              <a:t>それ以外は</a:t>
            </a:r>
            <a:r>
              <a:rPr lang="en-US" altLang="ja-JP" dirty="0"/>
              <a:t>8</a:t>
            </a:r>
            <a:r>
              <a:rPr lang="ja-JP" altLang="en-US" dirty="0"/>
              <a:t>割支給</a:t>
            </a:r>
            <a:endParaRPr lang="en-US" altLang="ja-JP" dirty="0"/>
          </a:p>
          <a:p>
            <a:endParaRPr lang="en-US" altLang="ja-JP" dirty="0"/>
          </a:p>
          <a:p>
            <a:r>
              <a:rPr lang="ja-JP" altLang="en-US" sz="1400" dirty="0"/>
              <a:t>・期間の定めのない労働者を、事業主都合による解雇した場合</a:t>
            </a:r>
          </a:p>
          <a:p>
            <a:r>
              <a:rPr lang="ja-JP" altLang="en-US" sz="1400" dirty="0"/>
              <a:t>・期間の定めのある労働者を、解雇とみなされる労働者の雇い止め、事業主都</a:t>
            </a:r>
          </a:p>
          <a:p>
            <a:r>
              <a:rPr lang="ja-JP" altLang="en-US" sz="1400" dirty="0"/>
              <a:t>合による中途契約解除等した場合</a:t>
            </a:r>
          </a:p>
          <a:p>
            <a:r>
              <a:rPr lang="ja-JP" altLang="en-US" sz="1400" dirty="0"/>
              <a:t>・派遣労働者を、契約期間満了前に事業主都合により契約解除等した場合</a:t>
            </a:r>
            <a:endParaRPr lang="en-US" altLang="ja-JP" dirty="0"/>
          </a:p>
        </p:txBody>
      </p:sp>
      <p:pic>
        <p:nvPicPr>
          <p:cNvPr id="3" name="図 2">
            <a:extLst>
              <a:ext uri="{FF2B5EF4-FFF2-40B4-BE49-F238E27FC236}">
                <a16:creationId xmlns:a16="http://schemas.microsoft.com/office/drawing/2014/main" id="{7328897F-2ACE-4234-A648-753D2E203DA0}"/>
              </a:ext>
            </a:extLst>
          </p:cNvPr>
          <p:cNvPicPr>
            <a:picLocks noChangeAspect="1"/>
          </p:cNvPicPr>
          <p:nvPr/>
        </p:nvPicPr>
        <p:blipFill>
          <a:blip r:embed="rId3"/>
          <a:stretch>
            <a:fillRect/>
          </a:stretch>
        </p:blipFill>
        <p:spPr>
          <a:xfrm>
            <a:off x="215153" y="1233537"/>
            <a:ext cx="3720396" cy="5343726"/>
          </a:xfrm>
          <a:prstGeom prst="rect">
            <a:avLst/>
          </a:prstGeom>
        </p:spPr>
      </p:pic>
    </p:spTree>
    <p:extLst>
      <p:ext uri="{BB962C8B-B14F-4D97-AF65-F5344CB8AC3E}">
        <p14:creationId xmlns:p14="http://schemas.microsoft.com/office/powerpoint/2010/main" val="168878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47B0CDC1-73B8-4460-A3C3-F2EE16A70DC3}"/>
              </a:ext>
            </a:extLst>
          </p:cNvPr>
          <p:cNvSpPr txBox="1"/>
          <p:nvPr/>
        </p:nvSpPr>
        <p:spPr>
          <a:xfrm>
            <a:off x="5016467" y="1398494"/>
            <a:ext cx="7011856" cy="620426"/>
          </a:xfrm>
          <a:prstGeom prst="rect">
            <a:avLst/>
          </a:prstGeom>
          <a:noFill/>
        </p:spPr>
        <p:txBody>
          <a:bodyPr wrap="none" rtlCol="0">
            <a:spAutoFit/>
          </a:bodyPr>
          <a:lstStyle/>
          <a:p>
            <a:pPr>
              <a:lnSpc>
                <a:spcPct val="150000"/>
              </a:lnSpc>
            </a:pPr>
            <a:r>
              <a:rPr lang="ja-JP" altLang="en-US" sz="1200" dirty="0"/>
              <a:t>雇用調整助成金の様式ダウンロード（新型コロナウィルス感染症対策特例措置用）</a:t>
            </a:r>
          </a:p>
          <a:p>
            <a:pPr>
              <a:lnSpc>
                <a:spcPct val="150000"/>
              </a:lnSpc>
            </a:pPr>
            <a:r>
              <a:rPr lang="en-US" altLang="ja-JP" sz="1200" dirty="0">
                <a:hlinkClick r:id="rId2"/>
              </a:rPr>
              <a:t>https://www.mhlw.go.jp/stf/seisakunitsuite/bunya/koyouchouseijoseikin_20200410_forms.html</a:t>
            </a:r>
            <a:endParaRPr kumimoji="1" lang="ja-JP" altLang="en-US" sz="1200" dirty="0"/>
          </a:p>
        </p:txBody>
      </p:sp>
      <p:sp>
        <p:nvSpPr>
          <p:cNvPr id="11" name="テキスト ボックス 10">
            <a:extLst>
              <a:ext uri="{FF2B5EF4-FFF2-40B4-BE49-F238E27FC236}">
                <a16:creationId xmlns:a16="http://schemas.microsoft.com/office/drawing/2014/main" id="{78D95874-1EE7-4DAE-9CA9-5823A2E7D351}"/>
              </a:ext>
            </a:extLst>
          </p:cNvPr>
          <p:cNvSpPr txBox="1"/>
          <p:nvPr/>
        </p:nvSpPr>
        <p:spPr>
          <a:xfrm>
            <a:off x="5016467" y="2505670"/>
            <a:ext cx="5622052" cy="923330"/>
          </a:xfrm>
          <a:prstGeom prst="rect">
            <a:avLst/>
          </a:prstGeom>
          <a:noFill/>
        </p:spPr>
        <p:txBody>
          <a:bodyPr wrap="none" rtlCol="0">
            <a:spAutoFit/>
          </a:bodyPr>
          <a:lstStyle/>
          <a:p>
            <a:r>
              <a:rPr lang="ja-JP" altLang="en-US" dirty="0"/>
              <a:t>様式第</a:t>
            </a:r>
            <a:r>
              <a:rPr lang="en-US" altLang="ja-JP" dirty="0"/>
              <a:t>6</a:t>
            </a:r>
            <a:r>
              <a:rPr lang="ja-JP" altLang="en-US" dirty="0"/>
              <a:t>号　支給要件確認申立書（雇用調整助成金）</a:t>
            </a:r>
            <a:endParaRPr lang="en-US" altLang="ja-JP" dirty="0"/>
          </a:p>
          <a:p>
            <a:endParaRPr lang="en-US" altLang="ja-JP" dirty="0"/>
          </a:p>
          <a:p>
            <a:r>
              <a:rPr lang="ja-JP" altLang="en-US" dirty="0"/>
              <a:t>＊毎回提出</a:t>
            </a:r>
            <a:endParaRPr lang="en-US" altLang="ja-JP" dirty="0"/>
          </a:p>
        </p:txBody>
      </p:sp>
      <p:pic>
        <p:nvPicPr>
          <p:cNvPr id="4" name="図 3">
            <a:extLst>
              <a:ext uri="{FF2B5EF4-FFF2-40B4-BE49-F238E27FC236}">
                <a16:creationId xmlns:a16="http://schemas.microsoft.com/office/drawing/2014/main" id="{384DF9AB-49E2-4212-B684-5BECB47CAA16}"/>
              </a:ext>
            </a:extLst>
          </p:cNvPr>
          <p:cNvPicPr>
            <a:picLocks noChangeAspect="1"/>
          </p:cNvPicPr>
          <p:nvPr/>
        </p:nvPicPr>
        <p:blipFill>
          <a:blip r:embed="rId3"/>
          <a:stretch>
            <a:fillRect/>
          </a:stretch>
        </p:blipFill>
        <p:spPr>
          <a:xfrm>
            <a:off x="842640" y="1113711"/>
            <a:ext cx="3777172" cy="5459496"/>
          </a:xfrm>
          <a:prstGeom prst="rect">
            <a:avLst/>
          </a:prstGeom>
        </p:spPr>
      </p:pic>
      <p:sp>
        <p:nvSpPr>
          <p:cNvPr id="10" name="テキスト ボックス 9">
            <a:extLst>
              <a:ext uri="{FF2B5EF4-FFF2-40B4-BE49-F238E27FC236}">
                <a16:creationId xmlns:a16="http://schemas.microsoft.com/office/drawing/2014/main" id="{80D9DA14-93E0-4805-9EB6-566B737D0811}"/>
              </a:ext>
            </a:extLst>
          </p:cNvPr>
          <p:cNvSpPr txBox="1"/>
          <p:nvPr/>
        </p:nvSpPr>
        <p:spPr>
          <a:xfrm>
            <a:off x="215153" y="164958"/>
            <a:ext cx="5032147" cy="369332"/>
          </a:xfrm>
          <a:prstGeom prst="rect">
            <a:avLst/>
          </a:prstGeom>
          <a:noFill/>
        </p:spPr>
        <p:txBody>
          <a:bodyPr wrap="none" rtlCol="0">
            <a:spAutoFit/>
          </a:bodyPr>
          <a:lstStyle/>
          <a:p>
            <a:r>
              <a:rPr kumimoji="1" lang="ja-JP" altLang="en-US" b="1" dirty="0">
                <a:solidFill>
                  <a:schemeClr val="accent1"/>
                </a:solidFill>
              </a:rPr>
              <a:t>雇用調整助成金の支給要件確認申立書の書き方</a:t>
            </a:r>
          </a:p>
        </p:txBody>
      </p:sp>
    </p:spTree>
    <p:extLst>
      <p:ext uri="{BB962C8B-B14F-4D97-AF65-F5344CB8AC3E}">
        <p14:creationId xmlns:p14="http://schemas.microsoft.com/office/powerpoint/2010/main" val="1011009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4570482" cy="369332"/>
          </a:xfrm>
          <a:prstGeom prst="rect">
            <a:avLst/>
          </a:prstGeom>
          <a:noFill/>
        </p:spPr>
        <p:txBody>
          <a:bodyPr wrap="none" rtlCol="0">
            <a:spAutoFit/>
          </a:bodyPr>
          <a:lstStyle/>
          <a:p>
            <a:r>
              <a:rPr kumimoji="1" lang="ja-JP" altLang="en-US" b="1" dirty="0">
                <a:solidFill>
                  <a:schemeClr val="accent1"/>
                </a:solidFill>
              </a:rPr>
              <a:t>雇用調整助成金の休業実績一覧表の書き方</a:t>
            </a:r>
          </a:p>
        </p:txBody>
      </p:sp>
      <p:sp>
        <p:nvSpPr>
          <p:cNvPr id="9" name="テキスト ボックス 8">
            <a:extLst>
              <a:ext uri="{FF2B5EF4-FFF2-40B4-BE49-F238E27FC236}">
                <a16:creationId xmlns:a16="http://schemas.microsoft.com/office/drawing/2014/main" id="{47B0CDC1-73B8-4460-A3C3-F2EE16A70DC3}"/>
              </a:ext>
            </a:extLst>
          </p:cNvPr>
          <p:cNvSpPr txBox="1"/>
          <p:nvPr/>
        </p:nvSpPr>
        <p:spPr>
          <a:xfrm>
            <a:off x="5016467" y="1398494"/>
            <a:ext cx="7011856" cy="620426"/>
          </a:xfrm>
          <a:prstGeom prst="rect">
            <a:avLst/>
          </a:prstGeom>
          <a:noFill/>
        </p:spPr>
        <p:txBody>
          <a:bodyPr wrap="none" rtlCol="0">
            <a:spAutoFit/>
          </a:bodyPr>
          <a:lstStyle/>
          <a:p>
            <a:pPr>
              <a:lnSpc>
                <a:spcPct val="150000"/>
              </a:lnSpc>
            </a:pPr>
            <a:r>
              <a:rPr lang="ja-JP" altLang="en-US" sz="1200" dirty="0"/>
              <a:t>雇用調整助成金の様式ダウンロード（新型コロナウィルス感染症対策特例措置用）</a:t>
            </a:r>
          </a:p>
          <a:p>
            <a:pPr>
              <a:lnSpc>
                <a:spcPct val="150000"/>
              </a:lnSpc>
            </a:pPr>
            <a:r>
              <a:rPr lang="en-US" altLang="ja-JP" sz="1200" dirty="0">
                <a:hlinkClick r:id="rId2"/>
              </a:rPr>
              <a:t>https://www.mhlw.go.jp/stf/seisakunitsuite/bunya/koyouchouseijoseikin_20200410_forms.html</a:t>
            </a:r>
            <a:endParaRPr kumimoji="1" lang="ja-JP" altLang="en-US" sz="1200" dirty="0"/>
          </a:p>
        </p:txBody>
      </p:sp>
      <p:sp>
        <p:nvSpPr>
          <p:cNvPr id="11" name="テキスト ボックス 10">
            <a:extLst>
              <a:ext uri="{FF2B5EF4-FFF2-40B4-BE49-F238E27FC236}">
                <a16:creationId xmlns:a16="http://schemas.microsoft.com/office/drawing/2014/main" id="{78D95874-1EE7-4DAE-9CA9-5823A2E7D351}"/>
              </a:ext>
            </a:extLst>
          </p:cNvPr>
          <p:cNvSpPr txBox="1"/>
          <p:nvPr/>
        </p:nvSpPr>
        <p:spPr>
          <a:xfrm>
            <a:off x="5016467" y="2505670"/>
            <a:ext cx="4698722" cy="923330"/>
          </a:xfrm>
          <a:prstGeom prst="rect">
            <a:avLst/>
          </a:prstGeom>
          <a:noFill/>
        </p:spPr>
        <p:txBody>
          <a:bodyPr wrap="none" rtlCol="0">
            <a:spAutoFit/>
          </a:bodyPr>
          <a:lstStyle/>
          <a:p>
            <a:r>
              <a:rPr lang="ja-JP" altLang="en-US" dirty="0"/>
              <a:t>様式第</a:t>
            </a:r>
            <a:r>
              <a:rPr lang="en-US" altLang="ja-JP" dirty="0"/>
              <a:t>9</a:t>
            </a:r>
            <a:r>
              <a:rPr lang="ja-JP" altLang="en-US" dirty="0"/>
              <a:t>号　休業実績一覧表（コロナ特例）</a:t>
            </a:r>
            <a:endParaRPr lang="en-US" altLang="ja-JP" dirty="0"/>
          </a:p>
          <a:p>
            <a:endParaRPr lang="en-US" altLang="ja-JP" dirty="0"/>
          </a:p>
          <a:p>
            <a:r>
              <a:rPr lang="ja-JP" altLang="en-US" dirty="0"/>
              <a:t>＊毎回提出</a:t>
            </a:r>
            <a:endParaRPr lang="en-US" altLang="ja-JP" dirty="0"/>
          </a:p>
        </p:txBody>
      </p:sp>
      <p:pic>
        <p:nvPicPr>
          <p:cNvPr id="2" name="図 1">
            <a:extLst>
              <a:ext uri="{FF2B5EF4-FFF2-40B4-BE49-F238E27FC236}">
                <a16:creationId xmlns:a16="http://schemas.microsoft.com/office/drawing/2014/main" id="{DE49EC34-BAD0-448C-B288-44CBA5D7B5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153" y="1077147"/>
            <a:ext cx="4586141" cy="4885237"/>
          </a:xfrm>
          <a:prstGeom prst="rect">
            <a:avLst/>
          </a:prstGeom>
        </p:spPr>
      </p:pic>
    </p:spTree>
    <p:extLst>
      <p:ext uri="{BB962C8B-B14F-4D97-AF65-F5344CB8AC3E}">
        <p14:creationId xmlns:p14="http://schemas.microsoft.com/office/powerpoint/2010/main" val="3050225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表 11">
            <a:extLst>
              <a:ext uri="{FF2B5EF4-FFF2-40B4-BE49-F238E27FC236}">
                <a16:creationId xmlns:a16="http://schemas.microsoft.com/office/drawing/2014/main" id="{8B70C5CF-B093-4E03-A7BE-1BBC4A06437A}"/>
              </a:ext>
            </a:extLst>
          </p:cNvPr>
          <p:cNvGraphicFramePr>
            <a:graphicFrameLocks noGrp="1"/>
          </p:cNvGraphicFramePr>
          <p:nvPr>
            <p:extLst>
              <p:ext uri="{D42A27DB-BD31-4B8C-83A1-F6EECF244321}">
                <p14:modId xmlns:p14="http://schemas.microsoft.com/office/powerpoint/2010/main" val="3293801061"/>
              </p:ext>
            </p:extLst>
          </p:nvPr>
        </p:nvGraphicFramePr>
        <p:xfrm>
          <a:off x="6403249" y="1419931"/>
          <a:ext cx="5322839" cy="5269417"/>
        </p:xfrm>
        <a:graphic>
          <a:graphicData uri="http://schemas.openxmlformats.org/drawingml/2006/table">
            <a:tbl>
              <a:tblPr firstRow="1" bandRow="1">
                <a:tableStyleId>{5C22544A-7EE6-4342-B048-85BDC9FD1C3A}</a:tableStyleId>
              </a:tblPr>
              <a:tblGrid>
                <a:gridCol w="5322839">
                  <a:extLst>
                    <a:ext uri="{9D8B030D-6E8A-4147-A177-3AD203B41FA5}">
                      <a16:colId xmlns:a16="http://schemas.microsoft.com/office/drawing/2014/main" val="2090591949"/>
                    </a:ext>
                  </a:extLst>
                </a:gridCol>
              </a:tblGrid>
              <a:tr h="532214">
                <a:tc>
                  <a:txBody>
                    <a:bodyPr/>
                    <a:lstStyle/>
                    <a:p>
                      <a:pPr algn="ctr"/>
                      <a:r>
                        <a:rPr kumimoji="1" lang="ja-JP" altLang="en-US" dirty="0"/>
                        <a:t>注意点</a:t>
                      </a:r>
                    </a:p>
                  </a:txBody>
                  <a:tcPr anchor="ctr">
                    <a:lnB w="38100" cmpd="sng">
                      <a:noFill/>
                    </a:lnB>
                  </a:tcPr>
                </a:tc>
                <a:extLst>
                  <a:ext uri="{0D108BD9-81ED-4DB2-BD59-A6C34878D82A}">
                    <a16:rowId xmlns:a16="http://schemas.microsoft.com/office/drawing/2014/main" val="2043127388"/>
                  </a:ext>
                </a:extLst>
              </a:tr>
              <a:tr h="532214">
                <a:tc>
                  <a:txBody>
                    <a:bodyPr/>
                    <a:lstStyle/>
                    <a:p>
                      <a:pPr marL="285750" indent="-285750">
                        <a:lnSpc>
                          <a:spcPct val="150000"/>
                        </a:lnSpc>
                        <a:buFont typeface="Arial" panose="020B0604020202020204" pitchFamily="34" charset="0"/>
                        <a:buChar char="•"/>
                      </a:pPr>
                      <a:r>
                        <a:rPr kumimoji="1" lang="ja-JP" altLang="en-US" dirty="0"/>
                        <a:t>休業と教育訓練のチェックを忘れずに</a:t>
                      </a:r>
                      <a:endParaRPr kumimoji="1" lang="en-US" altLang="ja-JP"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466508"/>
                  </a:ext>
                </a:extLst>
              </a:tr>
              <a:tr h="788616">
                <a:tc>
                  <a:txBody>
                    <a:bodyPr/>
                    <a:lstStyle/>
                    <a:p>
                      <a:pPr marL="285750" indent="-285750">
                        <a:lnSpc>
                          <a:spcPct val="150000"/>
                        </a:lnSpc>
                        <a:buFont typeface="Arial" panose="020B0604020202020204" pitchFamily="34" charset="0"/>
                        <a:buChar char="•"/>
                      </a:pPr>
                      <a:r>
                        <a:rPr kumimoji="1" lang="ja-JP" altLang="en-US" dirty="0"/>
                        <a:t>判定基礎期間の記載も忘れずに</a:t>
                      </a:r>
                      <a:endParaRPr kumimoji="1" lang="en-US" altLang="ja-JP"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6158013"/>
                  </a:ext>
                </a:extLst>
              </a:tr>
              <a:tr h="846541">
                <a:tc>
                  <a:txBody>
                    <a:bodyPr/>
                    <a:lstStyle/>
                    <a:p>
                      <a:pPr marL="285750" indent="-285750">
                        <a:lnSpc>
                          <a:spcPct val="150000"/>
                        </a:lnSpc>
                        <a:buFont typeface="Arial" panose="020B0604020202020204" pitchFamily="34" charset="0"/>
                        <a:buChar char="•"/>
                      </a:pPr>
                      <a:r>
                        <a:rPr kumimoji="1" lang="ja-JP" altLang="en-US" dirty="0"/>
                        <a:t>月間所定労働日数は週</a:t>
                      </a:r>
                      <a:r>
                        <a:rPr kumimoji="1" lang="en-US" altLang="ja-JP" dirty="0"/>
                        <a:t>40</a:t>
                      </a:r>
                      <a:r>
                        <a:rPr kumimoji="1" lang="ja-JP" altLang="en-US" dirty="0"/>
                        <a:t>時間以内</a:t>
                      </a:r>
                      <a:endParaRPr kumimoji="1" lang="en-US" altLang="ja-JP" dirty="0"/>
                    </a:p>
                    <a:p>
                      <a:pPr marL="0" indent="0">
                        <a:lnSpc>
                          <a:spcPct val="150000"/>
                        </a:lnSpc>
                        <a:buFont typeface="Arial" panose="020B0604020202020204" pitchFamily="34" charset="0"/>
                        <a:buNone/>
                      </a:pPr>
                      <a:r>
                        <a:rPr kumimoji="1" lang="ja-JP" altLang="en-US" dirty="0"/>
                        <a:t>　（変形労働時間制の場合はシフト表による）</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9745996"/>
                  </a:ext>
                </a:extLst>
              </a:tr>
              <a:tr h="846541">
                <a:tc>
                  <a:txBody>
                    <a:bodyPr/>
                    <a:lstStyle/>
                    <a:p>
                      <a:pPr marL="285750" indent="-285750">
                        <a:lnSpc>
                          <a:spcPct val="150000"/>
                        </a:lnSpc>
                        <a:buFont typeface="Arial" panose="020B0604020202020204" pitchFamily="34" charset="0"/>
                        <a:buChar char="•"/>
                      </a:pPr>
                      <a:r>
                        <a:rPr kumimoji="1" lang="ja-JP" altLang="en-US" dirty="0">
                          <a:solidFill>
                            <a:schemeClr val="tx1"/>
                          </a:solidFill>
                        </a:rPr>
                        <a:t>全日休業は「日」単位、短時間休業は「</a:t>
                      </a:r>
                      <a:r>
                        <a:rPr kumimoji="1" lang="en-US" altLang="ja-JP" dirty="0">
                          <a:solidFill>
                            <a:schemeClr val="tx1"/>
                          </a:solidFill>
                        </a:rPr>
                        <a:t>30</a:t>
                      </a:r>
                      <a:r>
                        <a:rPr kumimoji="1" lang="ja-JP" altLang="en-US" dirty="0">
                          <a:solidFill>
                            <a:schemeClr val="tx1"/>
                          </a:solidFill>
                        </a:rPr>
                        <a:t>分」単位</a:t>
                      </a:r>
                      <a:r>
                        <a:rPr kumimoji="1" lang="en-US" altLang="ja-JP" dirty="0">
                          <a:solidFill>
                            <a:schemeClr val="tx1"/>
                          </a:solidFill>
                        </a:rPr>
                        <a:t>(30</a:t>
                      </a:r>
                      <a:r>
                        <a:rPr kumimoji="1" lang="ja-JP" altLang="en-US" dirty="0">
                          <a:solidFill>
                            <a:schemeClr val="tx1"/>
                          </a:solidFill>
                        </a:rPr>
                        <a:t>分未満切り捨て</a:t>
                      </a:r>
                      <a:r>
                        <a:rPr kumimoji="1" lang="en-US" altLang="ja-JP" dirty="0">
                          <a:solidFill>
                            <a:schemeClr val="tx1"/>
                          </a:solidFill>
                        </a:rPr>
                        <a:t>(3.5</a:t>
                      </a:r>
                      <a:r>
                        <a:rPr kumimoji="1" lang="ja-JP" altLang="en-US" dirty="0">
                          <a:solidFill>
                            <a:schemeClr val="tx1"/>
                          </a:solidFill>
                        </a:rPr>
                        <a:t>時間など</a:t>
                      </a:r>
                      <a:r>
                        <a:rPr kumimoji="1" lang="en-US" altLang="ja-JP" dirty="0">
                          <a:solidFill>
                            <a:schemeClr val="tx1"/>
                          </a:solidFill>
                        </a:rPr>
                        <a:t>))</a:t>
                      </a:r>
                      <a:endParaRPr kumimoji="1" lang="ja-JP" alt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5178373"/>
                  </a:ext>
                </a:extLst>
              </a:tr>
              <a:tr h="788616">
                <a:tc>
                  <a:txBody>
                    <a:bodyPr/>
                    <a:lstStyle/>
                    <a:p>
                      <a:pPr marL="285750" indent="-285750">
                        <a:lnSpc>
                          <a:spcPct val="150000"/>
                        </a:lnSpc>
                        <a:buFont typeface="Arial" panose="020B0604020202020204" pitchFamily="34" charset="0"/>
                        <a:buChar char="•"/>
                      </a:pPr>
                      <a:r>
                        <a:rPr kumimoji="1" lang="ja-JP" altLang="en-US" dirty="0">
                          <a:solidFill>
                            <a:schemeClr val="tx1"/>
                          </a:solidFill>
                        </a:rPr>
                        <a:t>最終ページの「合計」欄を忘れずに</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41533905"/>
                  </a:ext>
                </a:extLst>
              </a:tr>
              <a:tr h="846541">
                <a:tc>
                  <a:txBody>
                    <a:bodyPr/>
                    <a:lstStyle/>
                    <a:p>
                      <a:pPr marL="285750" indent="-285750">
                        <a:lnSpc>
                          <a:spcPct val="150000"/>
                        </a:lnSpc>
                        <a:buFont typeface="Arial" panose="020B0604020202020204" pitchFamily="34" charset="0"/>
                        <a:buChar char="•"/>
                      </a:pPr>
                      <a:r>
                        <a:rPr kumimoji="1" lang="ja-JP" altLang="en-US" dirty="0">
                          <a:solidFill>
                            <a:schemeClr val="tx1"/>
                          </a:solidFill>
                        </a:rPr>
                        <a:t>代表的な所定労働時間は就業規則の時間、または、最も適用される人数の多い所定労働時間</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9042330"/>
                  </a:ext>
                </a:extLst>
              </a:tr>
            </a:tbl>
          </a:graphicData>
        </a:graphic>
      </p:graphicFrame>
      <p:sp>
        <p:nvSpPr>
          <p:cNvPr id="8" name="テキスト ボックス 7">
            <a:extLst>
              <a:ext uri="{FF2B5EF4-FFF2-40B4-BE49-F238E27FC236}">
                <a16:creationId xmlns:a16="http://schemas.microsoft.com/office/drawing/2014/main" id="{86A2E714-B29F-4441-9AF9-6E7D215ACBEF}"/>
              </a:ext>
            </a:extLst>
          </p:cNvPr>
          <p:cNvSpPr txBox="1"/>
          <p:nvPr/>
        </p:nvSpPr>
        <p:spPr>
          <a:xfrm>
            <a:off x="215153" y="164958"/>
            <a:ext cx="4570482" cy="369332"/>
          </a:xfrm>
          <a:prstGeom prst="rect">
            <a:avLst/>
          </a:prstGeom>
          <a:noFill/>
        </p:spPr>
        <p:txBody>
          <a:bodyPr wrap="none" rtlCol="0">
            <a:spAutoFit/>
          </a:bodyPr>
          <a:lstStyle/>
          <a:p>
            <a:r>
              <a:rPr kumimoji="1" lang="ja-JP" altLang="en-US" b="1" dirty="0">
                <a:solidFill>
                  <a:schemeClr val="accent1"/>
                </a:solidFill>
              </a:rPr>
              <a:t>雇用調整助成金の休業実績一覧表の書き方</a:t>
            </a:r>
          </a:p>
        </p:txBody>
      </p:sp>
      <p:pic>
        <p:nvPicPr>
          <p:cNvPr id="11" name="図 10">
            <a:extLst>
              <a:ext uri="{FF2B5EF4-FFF2-40B4-BE49-F238E27FC236}">
                <a16:creationId xmlns:a16="http://schemas.microsoft.com/office/drawing/2014/main" id="{18F2E2B4-848F-4858-B736-303D0B783B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6678" y="1201218"/>
            <a:ext cx="5789322" cy="5399997"/>
          </a:xfrm>
          <a:prstGeom prst="rect">
            <a:avLst/>
          </a:prstGeom>
        </p:spPr>
      </p:pic>
    </p:spTree>
    <p:extLst>
      <p:ext uri="{BB962C8B-B14F-4D97-AF65-F5344CB8AC3E}">
        <p14:creationId xmlns:p14="http://schemas.microsoft.com/office/powerpoint/2010/main" val="4034705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表 11">
            <a:extLst>
              <a:ext uri="{FF2B5EF4-FFF2-40B4-BE49-F238E27FC236}">
                <a16:creationId xmlns:a16="http://schemas.microsoft.com/office/drawing/2014/main" id="{8B70C5CF-B093-4E03-A7BE-1BBC4A06437A}"/>
              </a:ext>
            </a:extLst>
          </p:cNvPr>
          <p:cNvGraphicFramePr>
            <a:graphicFrameLocks noGrp="1"/>
          </p:cNvGraphicFramePr>
          <p:nvPr>
            <p:extLst>
              <p:ext uri="{D42A27DB-BD31-4B8C-83A1-F6EECF244321}">
                <p14:modId xmlns:p14="http://schemas.microsoft.com/office/powerpoint/2010/main" val="679371927"/>
              </p:ext>
            </p:extLst>
          </p:nvPr>
        </p:nvGraphicFramePr>
        <p:xfrm>
          <a:off x="6403249" y="1419931"/>
          <a:ext cx="5322839" cy="3140443"/>
        </p:xfrm>
        <a:graphic>
          <a:graphicData uri="http://schemas.openxmlformats.org/drawingml/2006/table">
            <a:tbl>
              <a:tblPr firstRow="1" bandRow="1">
                <a:tableStyleId>{5C22544A-7EE6-4342-B048-85BDC9FD1C3A}</a:tableStyleId>
              </a:tblPr>
              <a:tblGrid>
                <a:gridCol w="5322839">
                  <a:extLst>
                    <a:ext uri="{9D8B030D-6E8A-4147-A177-3AD203B41FA5}">
                      <a16:colId xmlns:a16="http://schemas.microsoft.com/office/drawing/2014/main" val="2090591949"/>
                    </a:ext>
                  </a:extLst>
                </a:gridCol>
              </a:tblGrid>
              <a:tr h="532214">
                <a:tc>
                  <a:txBody>
                    <a:bodyPr/>
                    <a:lstStyle/>
                    <a:p>
                      <a:pPr algn="ctr"/>
                      <a:r>
                        <a:rPr kumimoji="1" lang="ja-JP" altLang="en-US" dirty="0"/>
                        <a:t>注意点</a:t>
                      </a:r>
                    </a:p>
                  </a:txBody>
                  <a:tcPr anchor="ctr">
                    <a:lnB w="38100" cmpd="sng">
                      <a:noFill/>
                    </a:lnB>
                  </a:tcPr>
                </a:tc>
                <a:extLst>
                  <a:ext uri="{0D108BD9-81ED-4DB2-BD59-A6C34878D82A}">
                    <a16:rowId xmlns:a16="http://schemas.microsoft.com/office/drawing/2014/main" val="2043127388"/>
                  </a:ext>
                </a:extLst>
              </a:tr>
              <a:tr h="532214">
                <a:tc>
                  <a:txBody>
                    <a:bodyPr/>
                    <a:lstStyle/>
                    <a:p>
                      <a:pPr marL="285750" indent="-285750">
                        <a:lnSpc>
                          <a:spcPct val="150000"/>
                        </a:lnSpc>
                        <a:buFont typeface="Arial" panose="020B0604020202020204" pitchFamily="34" charset="0"/>
                        <a:buChar char="•"/>
                      </a:pPr>
                      <a:r>
                        <a:rPr kumimoji="1" lang="ja-JP" altLang="en-US" dirty="0"/>
                        <a:t>日付を忘れずに</a:t>
                      </a:r>
                      <a:endParaRPr kumimoji="1" lang="en-US" altLang="ja-JP"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466508"/>
                  </a:ext>
                </a:extLst>
              </a:tr>
              <a:tr h="788616">
                <a:tc>
                  <a:txBody>
                    <a:bodyPr/>
                    <a:lstStyle/>
                    <a:p>
                      <a:pPr marL="285750" indent="-285750">
                        <a:lnSpc>
                          <a:spcPct val="150000"/>
                        </a:lnSpc>
                        <a:buFont typeface="Arial" panose="020B0604020202020204" pitchFamily="34" charset="0"/>
                        <a:buChar char="•"/>
                      </a:pPr>
                      <a:r>
                        <a:rPr kumimoji="1" lang="ja-JP" altLang="en-US" dirty="0"/>
                        <a:t>労働者代表の署名押印を最終ページに</a:t>
                      </a:r>
                      <a:endParaRPr kumimoji="1" lang="en-US" altLang="ja-JP"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6158013"/>
                  </a:ext>
                </a:extLst>
              </a:tr>
              <a:tr h="846541">
                <a:tc>
                  <a:txBody>
                    <a:bodyPr/>
                    <a:lstStyle/>
                    <a:p>
                      <a:pPr marL="285750" indent="-285750">
                        <a:lnSpc>
                          <a:spcPct val="150000"/>
                        </a:lnSpc>
                        <a:buFont typeface="Arial" panose="020B0604020202020204" pitchFamily="34" charset="0"/>
                        <a:buChar char="•"/>
                      </a:pPr>
                      <a:r>
                        <a:rPr kumimoji="1" lang="ja-JP" altLang="en-US" dirty="0"/>
                        <a:t>休業・教育対象対象者はリストに記載した人数</a:t>
                      </a:r>
                      <a:endParaRPr kumimoji="1" lang="en-US" altLang="ja-JP" dirty="0"/>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dirty="0">
                          <a:solidFill>
                            <a:schemeClr val="tx1"/>
                          </a:solidFill>
                        </a:rPr>
                        <a:t>休業対象者はそのうちで休業した人数</a:t>
                      </a:r>
                      <a:endParaRPr kumimoji="1" lang="en-US" altLang="ja-JP" dirty="0">
                        <a:solidFill>
                          <a:schemeClr val="tx1"/>
                        </a:solidFill>
                      </a:endParaRPr>
                    </a:p>
                    <a:p>
                      <a:pPr marL="285750" indent="-285750">
                        <a:lnSpc>
                          <a:spcPct val="150000"/>
                        </a:lnSpc>
                        <a:buFont typeface="Arial" panose="020B0604020202020204" pitchFamily="34" charset="0"/>
                        <a:buChar char="•"/>
                      </a:pPr>
                      <a:r>
                        <a:rPr kumimoji="1" lang="ja-JP" altLang="en-US" dirty="0"/>
                        <a:t>教育訓練対象者はそのうちで教育訓練した人数</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9745996"/>
                  </a:ext>
                </a:extLst>
              </a:tr>
            </a:tbl>
          </a:graphicData>
        </a:graphic>
      </p:graphicFrame>
      <p:sp>
        <p:nvSpPr>
          <p:cNvPr id="8" name="テキスト ボックス 7">
            <a:extLst>
              <a:ext uri="{FF2B5EF4-FFF2-40B4-BE49-F238E27FC236}">
                <a16:creationId xmlns:a16="http://schemas.microsoft.com/office/drawing/2014/main" id="{86A2E714-B29F-4441-9AF9-6E7D215ACBEF}"/>
              </a:ext>
            </a:extLst>
          </p:cNvPr>
          <p:cNvSpPr txBox="1"/>
          <p:nvPr/>
        </p:nvSpPr>
        <p:spPr>
          <a:xfrm>
            <a:off x="215153" y="164958"/>
            <a:ext cx="4570482" cy="369332"/>
          </a:xfrm>
          <a:prstGeom prst="rect">
            <a:avLst/>
          </a:prstGeom>
          <a:noFill/>
        </p:spPr>
        <p:txBody>
          <a:bodyPr wrap="none" rtlCol="0">
            <a:spAutoFit/>
          </a:bodyPr>
          <a:lstStyle/>
          <a:p>
            <a:r>
              <a:rPr kumimoji="1" lang="ja-JP" altLang="en-US" b="1" dirty="0">
                <a:solidFill>
                  <a:schemeClr val="accent1"/>
                </a:solidFill>
              </a:rPr>
              <a:t>雇用調整助成金の休業実績一覧表の書き方</a:t>
            </a:r>
          </a:p>
        </p:txBody>
      </p:sp>
      <p:pic>
        <p:nvPicPr>
          <p:cNvPr id="11" name="図 10">
            <a:extLst>
              <a:ext uri="{FF2B5EF4-FFF2-40B4-BE49-F238E27FC236}">
                <a16:creationId xmlns:a16="http://schemas.microsoft.com/office/drawing/2014/main" id="{18F2E2B4-848F-4858-B736-303D0B783B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630"/>
          <a:stretch/>
        </p:blipFill>
        <p:spPr>
          <a:xfrm>
            <a:off x="306678" y="1419931"/>
            <a:ext cx="5789322" cy="811157"/>
          </a:xfrm>
          <a:prstGeom prst="rect">
            <a:avLst/>
          </a:prstGeom>
        </p:spPr>
      </p:pic>
    </p:spTree>
    <p:extLst>
      <p:ext uri="{BB962C8B-B14F-4D97-AF65-F5344CB8AC3E}">
        <p14:creationId xmlns:p14="http://schemas.microsoft.com/office/powerpoint/2010/main" val="3727494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4339650" cy="369332"/>
          </a:xfrm>
          <a:prstGeom prst="rect">
            <a:avLst/>
          </a:prstGeom>
          <a:noFill/>
        </p:spPr>
        <p:txBody>
          <a:bodyPr wrap="none" rtlCol="0">
            <a:spAutoFit/>
          </a:bodyPr>
          <a:lstStyle/>
          <a:p>
            <a:r>
              <a:rPr kumimoji="1" lang="ja-JP" altLang="en-US" b="1" dirty="0">
                <a:solidFill>
                  <a:schemeClr val="accent1"/>
                </a:solidFill>
              </a:rPr>
              <a:t>雇用調整助成金の助成額算定書の書き方</a:t>
            </a:r>
          </a:p>
        </p:txBody>
      </p:sp>
      <p:sp>
        <p:nvSpPr>
          <p:cNvPr id="9" name="テキスト ボックス 8">
            <a:extLst>
              <a:ext uri="{FF2B5EF4-FFF2-40B4-BE49-F238E27FC236}">
                <a16:creationId xmlns:a16="http://schemas.microsoft.com/office/drawing/2014/main" id="{47B0CDC1-73B8-4460-A3C3-F2EE16A70DC3}"/>
              </a:ext>
            </a:extLst>
          </p:cNvPr>
          <p:cNvSpPr txBox="1"/>
          <p:nvPr/>
        </p:nvSpPr>
        <p:spPr>
          <a:xfrm>
            <a:off x="5016467" y="1398494"/>
            <a:ext cx="7011856" cy="620426"/>
          </a:xfrm>
          <a:prstGeom prst="rect">
            <a:avLst/>
          </a:prstGeom>
          <a:noFill/>
        </p:spPr>
        <p:txBody>
          <a:bodyPr wrap="none" rtlCol="0">
            <a:spAutoFit/>
          </a:bodyPr>
          <a:lstStyle/>
          <a:p>
            <a:pPr>
              <a:lnSpc>
                <a:spcPct val="150000"/>
              </a:lnSpc>
            </a:pPr>
            <a:r>
              <a:rPr lang="ja-JP" altLang="en-US" sz="1200" dirty="0"/>
              <a:t>雇用調整助成金の様式ダウンロード（新型コロナウィルス感染症対策特例措置用）</a:t>
            </a:r>
          </a:p>
          <a:p>
            <a:pPr>
              <a:lnSpc>
                <a:spcPct val="150000"/>
              </a:lnSpc>
            </a:pPr>
            <a:r>
              <a:rPr lang="en-US" altLang="ja-JP" sz="1200" dirty="0">
                <a:hlinkClick r:id="rId2"/>
              </a:rPr>
              <a:t>https://www.mhlw.go.jp/stf/seisakunitsuite/bunya/koyouchouseijoseikin_20200410_forms.html</a:t>
            </a:r>
            <a:endParaRPr kumimoji="1" lang="ja-JP" altLang="en-US" sz="1200" dirty="0"/>
          </a:p>
        </p:txBody>
      </p:sp>
      <p:sp>
        <p:nvSpPr>
          <p:cNvPr id="11" name="テキスト ボックス 10">
            <a:extLst>
              <a:ext uri="{FF2B5EF4-FFF2-40B4-BE49-F238E27FC236}">
                <a16:creationId xmlns:a16="http://schemas.microsoft.com/office/drawing/2014/main" id="{78D95874-1EE7-4DAE-9CA9-5823A2E7D351}"/>
              </a:ext>
            </a:extLst>
          </p:cNvPr>
          <p:cNvSpPr txBox="1"/>
          <p:nvPr/>
        </p:nvSpPr>
        <p:spPr>
          <a:xfrm>
            <a:off x="5016467" y="2505670"/>
            <a:ext cx="4698722" cy="923330"/>
          </a:xfrm>
          <a:prstGeom prst="rect">
            <a:avLst/>
          </a:prstGeom>
          <a:noFill/>
        </p:spPr>
        <p:txBody>
          <a:bodyPr wrap="none" rtlCol="0">
            <a:spAutoFit/>
          </a:bodyPr>
          <a:lstStyle/>
          <a:p>
            <a:r>
              <a:rPr lang="ja-JP" altLang="en-US" dirty="0"/>
              <a:t>様式特第</a:t>
            </a:r>
            <a:r>
              <a:rPr lang="en-US" altLang="ja-JP" dirty="0"/>
              <a:t>8</a:t>
            </a:r>
            <a:r>
              <a:rPr lang="ja-JP" altLang="en-US" dirty="0"/>
              <a:t>号　雇用調整助成金助成額算定書</a:t>
            </a:r>
            <a:endParaRPr lang="en-US" altLang="ja-JP" dirty="0"/>
          </a:p>
          <a:p>
            <a:endParaRPr lang="en-US" altLang="ja-JP" dirty="0"/>
          </a:p>
          <a:p>
            <a:r>
              <a:rPr lang="ja-JP" altLang="en-US" dirty="0"/>
              <a:t>＊毎回提出</a:t>
            </a:r>
            <a:endParaRPr lang="en-US" altLang="ja-JP" dirty="0"/>
          </a:p>
        </p:txBody>
      </p:sp>
      <p:pic>
        <p:nvPicPr>
          <p:cNvPr id="2" name="図 1">
            <a:extLst>
              <a:ext uri="{FF2B5EF4-FFF2-40B4-BE49-F238E27FC236}">
                <a16:creationId xmlns:a16="http://schemas.microsoft.com/office/drawing/2014/main" id="{3117396A-8226-42EE-9F8D-9509FF25A9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640" y="1113711"/>
            <a:ext cx="3777172" cy="4161450"/>
          </a:xfrm>
          <a:prstGeom prst="rect">
            <a:avLst/>
          </a:prstGeom>
        </p:spPr>
      </p:pic>
    </p:spTree>
    <p:extLst>
      <p:ext uri="{BB962C8B-B14F-4D97-AF65-F5344CB8AC3E}">
        <p14:creationId xmlns:p14="http://schemas.microsoft.com/office/powerpoint/2010/main" val="845793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3117396A-8226-42EE-9F8D-9509FF25A9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2640" y="1113711"/>
            <a:ext cx="3777172" cy="4161450"/>
          </a:xfrm>
          <a:prstGeom prst="rect">
            <a:avLst/>
          </a:prstGeom>
        </p:spPr>
      </p:pic>
      <p:pic>
        <p:nvPicPr>
          <p:cNvPr id="3" name="図 2">
            <a:extLst>
              <a:ext uri="{FF2B5EF4-FFF2-40B4-BE49-F238E27FC236}">
                <a16:creationId xmlns:a16="http://schemas.microsoft.com/office/drawing/2014/main" id="{F47D5EBE-3B83-482F-A733-91A66045C4F5}"/>
              </a:ext>
            </a:extLst>
          </p:cNvPr>
          <p:cNvPicPr>
            <a:picLocks noChangeAspect="1"/>
          </p:cNvPicPr>
          <p:nvPr/>
        </p:nvPicPr>
        <p:blipFill>
          <a:blip r:embed="rId3"/>
          <a:stretch>
            <a:fillRect/>
          </a:stretch>
        </p:blipFill>
        <p:spPr>
          <a:xfrm>
            <a:off x="6244130" y="1113711"/>
            <a:ext cx="4079741" cy="5480432"/>
          </a:xfrm>
          <a:prstGeom prst="rect">
            <a:avLst/>
          </a:prstGeom>
        </p:spPr>
      </p:pic>
      <p:sp>
        <p:nvSpPr>
          <p:cNvPr id="9" name="テキスト ボックス 8">
            <a:extLst>
              <a:ext uri="{FF2B5EF4-FFF2-40B4-BE49-F238E27FC236}">
                <a16:creationId xmlns:a16="http://schemas.microsoft.com/office/drawing/2014/main" id="{6B7480F9-15F4-4F5B-A997-A6DECD6B924E}"/>
              </a:ext>
            </a:extLst>
          </p:cNvPr>
          <p:cNvSpPr txBox="1"/>
          <p:nvPr/>
        </p:nvSpPr>
        <p:spPr>
          <a:xfrm>
            <a:off x="215153" y="164958"/>
            <a:ext cx="4339650" cy="369332"/>
          </a:xfrm>
          <a:prstGeom prst="rect">
            <a:avLst/>
          </a:prstGeom>
          <a:noFill/>
        </p:spPr>
        <p:txBody>
          <a:bodyPr wrap="none" rtlCol="0">
            <a:spAutoFit/>
          </a:bodyPr>
          <a:lstStyle/>
          <a:p>
            <a:r>
              <a:rPr kumimoji="1" lang="ja-JP" altLang="en-US" b="1" dirty="0">
                <a:solidFill>
                  <a:schemeClr val="accent1"/>
                </a:solidFill>
              </a:rPr>
              <a:t>雇用調整助成金の助成額算定書の書き方</a:t>
            </a:r>
          </a:p>
        </p:txBody>
      </p:sp>
    </p:spTree>
    <p:extLst>
      <p:ext uri="{BB962C8B-B14F-4D97-AF65-F5344CB8AC3E}">
        <p14:creationId xmlns:p14="http://schemas.microsoft.com/office/powerpoint/2010/main" val="712396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5C7C9C61-8F7E-4B0B-9F73-4DCFFDD14F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5153" y="1419931"/>
            <a:ext cx="5880847" cy="4818818"/>
          </a:xfrm>
          <a:prstGeom prst="rect">
            <a:avLst/>
          </a:prstGeom>
        </p:spPr>
      </p:pic>
      <p:pic>
        <p:nvPicPr>
          <p:cNvPr id="13" name="図 12">
            <a:extLst>
              <a:ext uri="{FF2B5EF4-FFF2-40B4-BE49-F238E27FC236}">
                <a16:creationId xmlns:a16="http://schemas.microsoft.com/office/drawing/2014/main" id="{7BE3AFE4-FC55-4B35-945B-A114EF6274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54472" y="1419930"/>
            <a:ext cx="5722375" cy="2663377"/>
          </a:xfrm>
          <a:prstGeom prst="rect">
            <a:avLst/>
          </a:prstGeom>
        </p:spPr>
      </p:pic>
      <p:sp>
        <p:nvSpPr>
          <p:cNvPr id="2" name="正方形/長方形 1">
            <a:extLst>
              <a:ext uri="{FF2B5EF4-FFF2-40B4-BE49-F238E27FC236}">
                <a16:creationId xmlns:a16="http://schemas.microsoft.com/office/drawing/2014/main" id="{C096B6DE-C0FA-4CCD-9704-C4727CA625C0}"/>
              </a:ext>
            </a:extLst>
          </p:cNvPr>
          <p:cNvSpPr/>
          <p:nvPr/>
        </p:nvSpPr>
        <p:spPr>
          <a:xfrm>
            <a:off x="7010400" y="2847677"/>
            <a:ext cx="1941095" cy="3048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矢印コネクタ 3">
            <a:extLst>
              <a:ext uri="{FF2B5EF4-FFF2-40B4-BE49-F238E27FC236}">
                <a16:creationId xmlns:a16="http://schemas.microsoft.com/office/drawing/2014/main" id="{2CA838EB-EB3E-4212-AF43-2653ECA3860E}"/>
              </a:ext>
            </a:extLst>
          </p:cNvPr>
          <p:cNvCxnSpPr>
            <a:cxnSpLocks/>
            <a:stCxn id="2" idx="1"/>
          </p:cNvCxnSpPr>
          <p:nvPr/>
        </p:nvCxnSpPr>
        <p:spPr>
          <a:xfrm flipH="1" flipV="1">
            <a:off x="5872294" y="2583809"/>
            <a:ext cx="1138106" cy="4162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C5AA6D28-B1F1-450F-923C-DCF49E5D613E}"/>
              </a:ext>
            </a:extLst>
          </p:cNvPr>
          <p:cNvSpPr/>
          <p:nvPr/>
        </p:nvSpPr>
        <p:spPr>
          <a:xfrm>
            <a:off x="7571876" y="1637746"/>
            <a:ext cx="1074821" cy="30480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a:extLst>
              <a:ext uri="{FF2B5EF4-FFF2-40B4-BE49-F238E27FC236}">
                <a16:creationId xmlns:a16="http://schemas.microsoft.com/office/drawing/2014/main" id="{56E16CCA-6B12-4F5F-9277-57B2C8C2C1F3}"/>
              </a:ext>
            </a:extLst>
          </p:cNvPr>
          <p:cNvCxnSpPr>
            <a:cxnSpLocks/>
          </p:cNvCxnSpPr>
          <p:nvPr/>
        </p:nvCxnSpPr>
        <p:spPr>
          <a:xfrm flipH="1">
            <a:off x="5872294" y="1855275"/>
            <a:ext cx="1699582" cy="114480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9" name="正方形/長方形 18">
            <a:extLst>
              <a:ext uri="{FF2B5EF4-FFF2-40B4-BE49-F238E27FC236}">
                <a16:creationId xmlns:a16="http://schemas.microsoft.com/office/drawing/2014/main" id="{0887AAAC-16C9-41F9-AF29-09826C02DA61}"/>
              </a:ext>
            </a:extLst>
          </p:cNvPr>
          <p:cNvSpPr/>
          <p:nvPr/>
        </p:nvSpPr>
        <p:spPr>
          <a:xfrm>
            <a:off x="6523534" y="4518652"/>
            <a:ext cx="5184249" cy="16202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t>休業協定書</a:t>
            </a:r>
            <a:endParaRPr lang="en-US" altLang="ja-JP" sz="1200" dirty="0"/>
          </a:p>
          <a:p>
            <a:r>
              <a:rPr lang="ja-JP" altLang="en-US" sz="1200" dirty="0"/>
              <a:t>（休業手当額の算定基準）</a:t>
            </a:r>
          </a:p>
          <a:p>
            <a:r>
              <a:rPr lang="ja-JP" altLang="en-US" sz="1200" dirty="0"/>
              <a:t>第４条　休業中は、</a:t>
            </a:r>
            <a:r>
              <a:rPr lang="en-US" altLang="ja-JP" sz="1200" dirty="0"/>
              <a:t>1</a:t>
            </a:r>
            <a:r>
              <a:rPr lang="ja-JP" altLang="en-US" sz="1200" dirty="0"/>
              <a:t>日あたり次の計算方法で算定した額の</a:t>
            </a:r>
            <a:r>
              <a:rPr lang="ja-JP" altLang="en-US" sz="1200" b="1" dirty="0">
                <a:solidFill>
                  <a:schemeClr val="accent1"/>
                </a:solidFill>
              </a:rPr>
              <a:t>６０％</a:t>
            </a:r>
            <a:r>
              <a:rPr lang="ja-JP" altLang="en-US" sz="1200" dirty="0"/>
              <a:t>相当額の休業手当を支給します。なお、賃金は通勤手当を除く諸手当を含むものとします。</a:t>
            </a:r>
          </a:p>
          <a:p>
            <a:r>
              <a:rPr lang="ja-JP" altLang="en-US" sz="1200" dirty="0"/>
              <a:t>（中略）</a:t>
            </a:r>
          </a:p>
          <a:p>
            <a:r>
              <a:rPr lang="ja-JP" altLang="en-US" sz="1200" dirty="0"/>
              <a:t>２　短時間休業の場合は、１時間あたりの賃金額を次の計算方法で算定した額の</a:t>
            </a:r>
            <a:r>
              <a:rPr lang="ja-JP" altLang="en-US" sz="1200" b="1" dirty="0">
                <a:solidFill>
                  <a:schemeClr val="accent2"/>
                </a:solidFill>
              </a:rPr>
              <a:t>６０％</a:t>
            </a:r>
            <a:r>
              <a:rPr lang="ja-JP" altLang="en-US" sz="1200" dirty="0"/>
              <a:t>相当額の休業手当を支給します。</a:t>
            </a:r>
          </a:p>
        </p:txBody>
      </p:sp>
      <p:cxnSp>
        <p:nvCxnSpPr>
          <p:cNvPr id="22" name="直線矢印コネクタ 21">
            <a:extLst>
              <a:ext uri="{FF2B5EF4-FFF2-40B4-BE49-F238E27FC236}">
                <a16:creationId xmlns:a16="http://schemas.microsoft.com/office/drawing/2014/main" id="{15C94040-B122-42BB-9CAA-0B0E90572578}"/>
              </a:ext>
            </a:extLst>
          </p:cNvPr>
          <p:cNvCxnSpPr>
            <a:cxnSpLocks/>
          </p:cNvCxnSpPr>
          <p:nvPr/>
        </p:nvCxnSpPr>
        <p:spPr>
          <a:xfrm flipH="1" flipV="1">
            <a:off x="3155576" y="4337108"/>
            <a:ext cx="7480266" cy="6750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666762A8-B2A3-46A8-A45B-815137E5A981}"/>
              </a:ext>
            </a:extLst>
          </p:cNvPr>
          <p:cNvCxnSpPr>
            <a:cxnSpLocks/>
          </p:cNvCxnSpPr>
          <p:nvPr/>
        </p:nvCxnSpPr>
        <p:spPr>
          <a:xfrm flipH="1" flipV="1">
            <a:off x="4043494" y="4674615"/>
            <a:ext cx="3127471" cy="124263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7" name="正方形/長方形 26">
            <a:extLst>
              <a:ext uri="{FF2B5EF4-FFF2-40B4-BE49-F238E27FC236}">
                <a16:creationId xmlns:a16="http://schemas.microsoft.com/office/drawing/2014/main" id="{6D2F4466-43A3-4E68-9B04-AF6FFEF62DC2}"/>
              </a:ext>
            </a:extLst>
          </p:cNvPr>
          <p:cNvSpPr/>
          <p:nvPr/>
        </p:nvSpPr>
        <p:spPr>
          <a:xfrm>
            <a:off x="8229600" y="2016928"/>
            <a:ext cx="3110001" cy="146020"/>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a:extLst>
              <a:ext uri="{FF2B5EF4-FFF2-40B4-BE49-F238E27FC236}">
                <a16:creationId xmlns:a16="http://schemas.microsoft.com/office/drawing/2014/main" id="{5EC2AF33-3F41-4BFB-BBEC-B1F89A244D48}"/>
              </a:ext>
            </a:extLst>
          </p:cNvPr>
          <p:cNvCxnSpPr>
            <a:cxnSpLocks/>
            <a:stCxn id="27" idx="1"/>
          </p:cNvCxnSpPr>
          <p:nvPr/>
        </p:nvCxnSpPr>
        <p:spPr>
          <a:xfrm flipH="1">
            <a:off x="5872294" y="2089938"/>
            <a:ext cx="2357306" cy="1189639"/>
          </a:xfrm>
          <a:prstGeom prst="straightConnector1">
            <a:avLst/>
          </a:prstGeom>
          <a:ln w="38100">
            <a:solidFill>
              <a:schemeClr val="accent3"/>
            </a:solidFill>
            <a:tailEnd type="triangle"/>
          </a:ln>
        </p:spPr>
        <p:style>
          <a:lnRef idx="1">
            <a:schemeClr val="accent2"/>
          </a:lnRef>
          <a:fillRef idx="0">
            <a:schemeClr val="accent2"/>
          </a:fillRef>
          <a:effectRef idx="0">
            <a:schemeClr val="accent2"/>
          </a:effectRef>
          <a:fontRef idx="minor">
            <a:schemeClr val="tx1"/>
          </a:fontRef>
        </p:style>
      </p:cxnSp>
      <p:sp>
        <p:nvSpPr>
          <p:cNvPr id="17" name="テキスト ボックス 16">
            <a:extLst>
              <a:ext uri="{FF2B5EF4-FFF2-40B4-BE49-F238E27FC236}">
                <a16:creationId xmlns:a16="http://schemas.microsoft.com/office/drawing/2014/main" id="{30B81313-EC0D-4553-9126-BAB7BC61B8AC}"/>
              </a:ext>
            </a:extLst>
          </p:cNvPr>
          <p:cNvSpPr txBox="1"/>
          <p:nvPr/>
        </p:nvSpPr>
        <p:spPr>
          <a:xfrm>
            <a:off x="215153" y="164958"/>
            <a:ext cx="4339650" cy="369332"/>
          </a:xfrm>
          <a:prstGeom prst="rect">
            <a:avLst/>
          </a:prstGeom>
          <a:noFill/>
        </p:spPr>
        <p:txBody>
          <a:bodyPr wrap="none" rtlCol="0">
            <a:spAutoFit/>
          </a:bodyPr>
          <a:lstStyle/>
          <a:p>
            <a:r>
              <a:rPr kumimoji="1" lang="ja-JP" altLang="en-US" b="1" dirty="0">
                <a:solidFill>
                  <a:schemeClr val="accent1"/>
                </a:solidFill>
              </a:rPr>
              <a:t>雇用調整助成金の助成額算定書の書き方</a:t>
            </a:r>
          </a:p>
        </p:txBody>
      </p:sp>
    </p:spTree>
    <p:extLst>
      <p:ext uri="{BB962C8B-B14F-4D97-AF65-F5344CB8AC3E}">
        <p14:creationId xmlns:p14="http://schemas.microsoft.com/office/powerpoint/2010/main" val="3432730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5C7C9C61-8F7E-4B0B-9F73-4DCFFDD14F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5153" y="1419931"/>
            <a:ext cx="5880847" cy="4818818"/>
          </a:xfrm>
          <a:prstGeom prst="rect">
            <a:avLst/>
          </a:prstGeom>
        </p:spPr>
      </p:pic>
      <p:cxnSp>
        <p:nvCxnSpPr>
          <p:cNvPr id="28" name="直線矢印コネクタ 27">
            <a:extLst>
              <a:ext uri="{FF2B5EF4-FFF2-40B4-BE49-F238E27FC236}">
                <a16:creationId xmlns:a16="http://schemas.microsoft.com/office/drawing/2014/main" id="{5EC2AF33-3F41-4BFB-BBEC-B1F89A244D48}"/>
              </a:ext>
            </a:extLst>
          </p:cNvPr>
          <p:cNvCxnSpPr>
            <a:cxnSpLocks/>
          </p:cNvCxnSpPr>
          <p:nvPr/>
        </p:nvCxnSpPr>
        <p:spPr>
          <a:xfrm flipH="1">
            <a:off x="5872294" y="2769629"/>
            <a:ext cx="1478075" cy="509948"/>
          </a:xfrm>
          <a:prstGeom prst="straightConnector1">
            <a:avLst/>
          </a:prstGeom>
          <a:ln w="38100">
            <a:solidFill>
              <a:schemeClr val="accent3"/>
            </a:solidFill>
            <a:tailEnd type="triangle"/>
          </a:ln>
        </p:spPr>
        <p:style>
          <a:lnRef idx="1">
            <a:schemeClr val="accent2"/>
          </a:lnRef>
          <a:fillRef idx="0">
            <a:schemeClr val="accent2"/>
          </a:fillRef>
          <a:effectRef idx="0">
            <a:schemeClr val="accent2"/>
          </a:effectRef>
          <a:fontRef idx="minor">
            <a:schemeClr val="tx1"/>
          </a:fontRef>
        </p:style>
      </p:cxnSp>
      <p:sp>
        <p:nvSpPr>
          <p:cNvPr id="17" name="テキスト ボックス 16">
            <a:extLst>
              <a:ext uri="{FF2B5EF4-FFF2-40B4-BE49-F238E27FC236}">
                <a16:creationId xmlns:a16="http://schemas.microsoft.com/office/drawing/2014/main" id="{30B81313-EC0D-4553-9126-BAB7BC61B8AC}"/>
              </a:ext>
            </a:extLst>
          </p:cNvPr>
          <p:cNvSpPr txBox="1"/>
          <p:nvPr/>
        </p:nvSpPr>
        <p:spPr>
          <a:xfrm>
            <a:off x="215153" y="164958"/>
            <a:ext cx="4339650" cy="369332"/>
          </a:xfrm>
          <a:prstGeom prst="rect">
            <a:avLst/>
          </a:prstGeom>
          <a:noFill/>
        </p:spPr>
        <p:txBody>
          <a:bodyPr wrap="none" rtlCol="0">
            <a:spAutoFit/>
          </a:bodyPr>
          <a:lstStyle/>
          <a:p>
            <a:r>
              <a:rPr kumimoji="1" lang="ja-JP" altLang="en-US" b="1" dirty="0">
                <a:solidFill>
                  <a:schemeClr val="accent1"/>
                </a:solidFill>
              </a:rPr>
              <a:t>雇用調整助成金の助成額算定書の書き方</a:t>
            </a:r>
          </a:p>
        </p:txBody>
      </p:sp>
      <p:pic>
        <p:nvPicPr>
          <p:cNvPr id="18" name="Picture 2" descr="標準男性ピクトグラム">
            <a:extLst>
              <a:ext uri="{FF2B5EF4-FFF2-40B4-BE49-F238E27FC236}">
                <a16:creationId xmlns:a16="http://schemas.microsoft.com/office/drawing/2014/main" id="{C1BAD528-ECFC-43A4-AFDD-36AA930D580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777887" y="2012953"/>
            <a:ext cx="740100" cy="84768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標準男性ピクトグラム">
            <a:extLst>
              <a:ext uri="{FF2B5EF4-FFF2-40B4-BE49-F238E27FC236}">
                <a16:creationId xmlns:a16="http://schemas.microsoft.com/office/drawing/2014/main" id="{00BEB061-4FC6-4F69-B0DB-4B709809317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482045" y="2012953"/>
            <a:ext cx="740100" cy="8476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標準男性ピクトグラム">
            <a:extLst>
              <a:ext uri="{FF2B5EF4-FFF2-40B4-BE49-F238E27FC236}">
                <a16:creationId xmlns:a16="http://schemas.microsoft.com/office/drawing/2014/main" id="{75D71EAB-80D4-4ABF-A299-F114976E0DD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186203" y="2012953"/>
            <a:ext cx="740100" cy="84768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標準男性ピクトグラム">
            <a:extLst>
              <a:ext uri="{FF2B5EF4-FFF2-40B4-BE49-F238E27FC236}">
                <a16:creationId xmlns:a16="http://schemas.microsoft.com/office/drawing/2014/main" id="{65B3DDA8-FBF9-4ABC-B7AB-E120325FB14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926303" y="2012952"/>
            <a:ext cx="740100" cy="847685"/>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a:extLst>
              <a:ext uri="{FF2B5EF4-FFF2-40B4-BE49-F238E27FC236}">
                <a16:creationId xmlns:a16="http://schemas.microsoft.com/office/drawing/2014/main" id="{22A39F24-A68D-4F1D-A762-A2D76E7FC2C9}"/>
              </a:ext>
            </a:extLst>
          </p:cNvPr>
          <p:cNvSpPr txBox="1"/>
          <p:nvPr/>
        </p:nvSpPr>
        <p:spPr>
          <a:xfrm>
            <a:off x="7543800" y="1412697"/>
            <a:ext cx="4256293" cy="461665"/>
          </a:xfrm>
          <a:prstGeom prst="rect">
            <a:avLst/>
          </a:prstGeom>
          <a:noFill/>
        </p:spPr>
        <p:txBody>
          <a:bodyPr wrap="none" rtlCol="0">
            <a:spAutoFit/>
          </a:bodyPr>
          <a:lstStyle/>
          <a:p>
            <a:r>
              <a:rPr kumimoji="1" lang="ja-JP" altLang="en-US" sz="2400" b="1" dirty="0"/>
              <a:t>社員</a:t>
            </a:r>
            <a:r>
              <a:rPr kumimoji="1" lang="en-US" altLang="ja-JP" sz="2400" b="1" dirty="0"/>
              <a:t>25</a:t>
            </a:r>
            <a:r>
              <a:rPr kumimoji="1" lang="ja-JP" altLang="en-US" sz="2400" b="1" dirty="0"/>
              <a:t>人（内週</a:t>
            </a:r>
            <a:r>
              <a:rPr kumimoji="1" lang="en-US" altLang="ja-JP" sz="2400" b="1" dirty="0"/>
              <a:t>4</a:t>
            </a:r>
            <a:r>
              <a:rPr kumimoji="1" lang="ja-JP" altLang="en-US" sz="2400" b="1" dirty="0"/>
              <a:t>パート</a:t>
            </a:r>
            <a:r>
              <a:rPr kumimoji="1" lang="en-US" altLang="ja-JP" sz="2400" b="1" dirty="0"/>
              <a:t>5</a:t>
            </a:r>
            <a:r>
              <a:rPr kumimoji="1" lang="ja-JP" altLang="en-US" sz="2400" b="1" dirty="0"/>
              <a:t>人）</a:t>
            </a:r>
          </a:p>
        </p:txBody>
      </p:sp>
      <p:sp>
        <p:nvSpPr>
          <p:cNvPr id="26" name="テキスト ボックス 25">
            <a:extLst>
              <a:ext uri="{FF2B5EF4-FFF2-40B4-BE49-F238E27FC236}">
                <a16:creationId xmlns:a16="http://schemas.microsoft.com/office/drawing/2014/main" id="{70F3901E-2F02-4C2B-918C-E7555D1B085E}"/>
              </a:ext>
            </a:extLst>
          </p:cNvPr>
          <p:cNvSpPr txBox="1"/>
          <p:nvPr/>
        </p:nvSpPr>
        <p:spPr>
          <a:xfrm>
            <a:off x="10666403" y="2398972"/>
            <a:ext cx="1107996" cy="461665"/>
          </a:xfrm>
          <a:prstGeom prst="rect">
            <a:avLst/>
          </a:prstGeom>
          <a:noFill/>
        </p:spPr>
        <p:txBody>
          <a:bodyPr wrap="none" rtlCol="0">
            <a:spAutoFit/>
          </a:bodyPr>
          <a:lstStyle/>
          <a:p>
            <a:r>
              <a:rPr kumimoji="1" lang="ja-JP" altLang="en-US" sz="2400" b="1" dirty="0">
                <a:solidFill>
                  <a:schemeClr val="accent2"/>
                </a:solidFill>
              </a:rPr>
              <a:t>・・・</a:t>
            </a:r>
          </a:p>
        </p:txBody>
      </p:sp>
      <p:sp>
        <p:nvSpPr>
          <p:cNvPr id="29" name="テキスト ボックス 28">
            <a:extLst>
              <a:ext uri="{FF2B5EF4-FFF2-40B4-BE49-F238E27FC236}">
                <a16:creationId xmlns:a16="http://schemas.microsoft.com/office/drawing/2014/main" id="{D282E836-0518-4743-9C64-5DDF249E1F4B}"/>
              </a:ext>
            </a:extLst>
          </p:cNvPr>
          <p:cNvSpPr txBox="1"/>
          <p:nvPr/>
        </p:nvSpPr>
        <p:spPr>
          <a:xfrm>
            <a:off x="7777887" y="2999227"/>
            <a:ext cx="2746265" cy="2357505"/>
          </a:xfrm>
          <a:prstGeom prst="rect">
            <a:avLst/>
          </a:prstGeom>
          <a:noFill/>
        </p:spPr>
        <p:txBody>
          <a:bodyPr wrap="none" rtlCol="0">
            <a:spAutoFit/>
          </a:bodyPr>
          <a:lstStyle/>
          <a:p>
            <a:pPr>
              <a:lnSpc>
                <a:spcPct val="150000"/>
              </a:lnSpc>
            </a:pPr>
            <a:r>
              <a:rPr kumimoji="1" lang="ja-JP" altLang="en-US" sz="2000" dirty="0"/>
              <a:t>所定労働日数</a:t>
            </a:r>
            <a:endParaRPr kumimoji="1" lang="en-US" altLang="ja-JP" sz="2000" dirty="0"/>
          </a:p>
          <a:p>
            <a:pPr>
              <a:lnSpc>
                <a:spcPct val="150000"/>
              </a:lnSpc>
            </a:pPr>
            <a:r>
              <a:rPr lang="en-US" altLang="ja-JP" sz="2000" dirty="0"/>
              <a:t>20</a:t>
            </a:r>
            <a:r>
              <a:rPr lang="ja-JP" altLang="en-US" sz="2000" dirty="0"/>
              <a:t>人</a:t>
            </a:r>
            <a:r>
              <a:rPr lang="en-US" altLang="ja-JP" sz="2000" dirty="0"/>
              <a:t>×240</a:t>
            </a:r>
            <a:r>
              <a:rPr lang="ja-JP" altLang="en-US" sz="2000" dirty="0"/>
              <a:t>日</a:t>
            </a:r>
            <a:r>
              <a:rPr lang="en-US" altLang="ja-JP" sz="2000" dirty="0"/>
              <a:t>=4,800</a:t>
            </a:r>
            <a:r>
              <a:rPr lang="ja-JP" altLang="en-US" sz="2000" dirty="0"/>
              <a:t>日</a:t>
            </a:r>
            <a:endParaRPr lang="en-US" altLang="ja-JP" sz="2000" dirty="0"/>
          </a:p>
          <a:p>
            <a:pPr>
              <a:lnSpc>
                <a:spcPct val="150000"/>
              </a:lnSpc>
            </a:pPr>
            <a:r>
              <a:rPr kumimoji="1" lang="en-US" altLang="ja-JP" sz="2000" dirty="0"/>
              <a:t>5</a:t>
            </a:r>
            <a:r>
              <a:rPr kumimoji="1" lang="ja-JP" altLang="en-US" sz="2000" dirty="0"/>
              <a:t>人</a:t>
            </a:r>
            <a:r>
              <a:rPr kumimoji="1" lang="en-US" altLang="ja-JP" sz="2000" dirty="0"/>
              <a:t>×</a:t>
            </a:r>
            <a:r>
              <a:rPr lang="en-US" altLang="ja-JP" sz="2000" dirty="0"/>
              <a:t>192</a:t>
            </a:r>
            <a:r>
              <a:rPr kumimoji="1" lang="ja-JP" altLang="en-US" sz="2000" dirty="0"/>
              <a:t>日</a:t>
            </a:r>
            <a:r>
              <a:rPr kumimoji="1" lang="en-US" altLang="ja-JP" sz="2000" dirty="0"/>
              <a:t>=960</a:t>
            </a:r>
            <a:r>
              <a:rPr kumimoji="1" lang="ja-JP" altLang="en-US" sz="2000" dirty="0"/>
              <a:t>日</a:t>
            </a:r>
            <a:endParaRPr kumimoji="1" lang="en-US" altLang="ja-JP" sz="2000" dirty="0"/>
          </a:p>
          <a:p>
            <a:pPr>
              <a:lnSpc>
                <a:spcPct val="150000"/>
              </a:lnSpc>
            </a:pPr>
            <a:r>
              <a:rPr lang="en-US" altLang="ja-JP" sz="2000" dirty="0"/>
              <a:t>4,800+960</a:t>
            </a:r>
            <a:r>
              <a:rPr lang="ja-JP" altLang="en-US" sz="2000" dirty="0"/>
              <a:t>＝</a:t>
            </a:r>
            <a:r>
              <a:rPr lang="en-US" altLang="ja-JP" sz="2000" dirty="0"/>
              <a:t>5,760</a:t>
            </a:r>
            <a:r>
              <a:rPr lang="ja-JP" altLang="en-US" sz="2000" dirty="0"/>
              <a:t>日</a:t>
            </a:r>
            <a:endParaRPr lang="en-US" altLang="ja-JP" sz="2000" dirty="0"/>
          </a:p>
          <a:p>
            <a:pPr algn="ctr">
              <a:lnSpc>
                <a:spcPct val="150000"/>
              </a:lnSpc>
            </a:pPr>
            <a:r>
              <a:rPr kumimoji="1" lang="en-US" altLang="ja-JP" sz="2000" dirty="0"/>
              <a:t>25</a:t>
            </a:r>
            <a:r>
              <a:rPr kumimoji="1" lang="ja-JP" altLang="en-US" sz="2000" dirty="0"/>
              <a:t>人</a:t>
            </a:r>
            <a:endParaRPr kumimoji="1" lang="en-US" altLang="ja-JP" sz="2000" dirty="0"/>
          </a:p>
        </p:txBody>
      </p:sp>
      <p:sp>
        <p:nvSpPr>
          <p:cNvPr id="30" name="正方形/長方形 29">
            <a:extLst>
              <a:ext uri="{FF2B5EF4-FFF2-40B4-BE49-F238E27FC236}">
                <a16:creationId xmlns:a16="http://schemas.microsoft.com/office/drawing/2014/main" id="{6EE4CC4B-CFCB-455D-8F51-257ADDA3DDDF}"/>
              </a:ext>
            </a:extLst>
          </p:cNvPr>
          <p:cNvSpPr/>
          <p:nvPr/>
        </p:nvSpPr>
        <p:spPr>
          <a:xfrm>
            <a:off x="7350369" y="1230694"/>
            <a:ext cx="4449724" cy="439661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B81D3DCF-F4D0-40E3-BF45-51588DFE7887}"/>
              </a:ext>
            </a:extLst>
          </p:cNvPr>
          <p:cNvCxnSpPr/>
          <p:nvPr/>
        </p:nvCxnSpPr>
        <p:spPr>
          <a:xfrm>
            <a:off x="7860484" y="4907560"/>
            <a:ext cx="2435869" cy="0"/>
          </a:xfrm>
          <a:prstGeom prst="line">
            <a:avLst/>
          </a:prstGeom>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6FAA7143-026E-4469-BB7A-458158CE3F4C}"/>
              </a:ext>
            </a:extLst>
          </p:cNvPr>
          <p:cNvSpPr txBox="1"/>
          <p:nvPr/>
        </p:nvSpPr>
        <p:spPr>
          <a:xfrm>
            <a:off x="10293618" y="4694168"/>
            <a:ext cx="1438214" cy="523220"/>
          </a:xfrm>
          <a:prstGeom prst="rect">
            <a:avLst/>
          </a:prstGeom>
          <a:noFill/>
        </p:spPr>
        <p:txBody>
          <a:bodyPr wrap="none" rtlCol="0">
            <a:spAutoFit/>
          </a:bodyPr>
          <a:lstStyle/>
          <a:p>
            <a:r>
              <a:rPr kumimoji="1" lang="ja-JP" altLang="en-US" dirty="0"/>
              <a:t>＝　</a:t>
            </a:r>
            <a:r>
              <a:rPr kumimoji="1" lang="en-US" altLang="ja-JP" dirty="0"/>
              <a:t>230</a:t>
            </a:r>
            <a:r>
              <a:rPr kumimoji="1" lang="ja-JP" altLang="en-US" dirty="0"/>
              <a:t>日</a:t>
            </a:r>
            <a:endParaRPr kumimoji="1" lang="en-US" altLang="ja-JP" dirty="0"/>
          </a:p>
          <a:p>
            <a:r>
              <a:rPr lang="en-US" altLang="ja-JP" sz="1000" dirty="0"/>
              <a:t>(</a:t>
            </a:r>
            <a:r>
              <a:rPr lang="ja-JP" altLang="en-US" sz="1000" dirty="0"/>
              <a:t>小数点以下切り捨て</a:t>
            </a:r>
            <a:r>
              <a:rPr lang="en-US" altLang="ja-JP" sz="1000" dirty="0"/>
              <a:t>)</a:t>
            </a:r>
            <a:endParaRPr kumimoji="1" lang="ja-JP" altLang="en-US" sz="1000" dirty="0"/>
          </a:p>
        </p:txBody>
      </p:sp>
    </p:spTree>
    <p:extLst>
      <p:ext uri="{BB962C8B-B14F-4D97-AF65-F5344CB8AC3E}">
        <p14:creationId xmlns:p14="http://schemas.microsoft.com/office/powerpoint/2010/main" val="2538755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5C7C9C61-8F7E-4B0B-9F73-4DCFFDD14F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5153" y="1419931"/>
            <a:ext cx="5880847" cy="4818818"/>
          </a:xfrm>
          <a:prstGeom prst="rect">
            <a:avLst/>
          </a:prstGeom>
        </p:spPr>
      </p:pic>
      <p:pic>
        <p:nvPicPr>
          <p:cNvPr id="17" name="図 16">
            <a:extLst>
              <a:ext uri="{FF2B5EF4-FFF2-40B4-BE49-F238E27FC236}">
                <a16:creationId xmlns:a16="http://schemas.microsoft.com/office/drawing/2014/main" id="{AA558C5D-4850-44C7-B369-710C193AAF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26575" y="1309502"/>
            <a:ext cx="4400610" cy="5039676"/>
          </a:xfrm>
          <a:prstGeom prst="rect">
            <a:avLst/>
          </a:prstGeom>
        </p:spPr>
      </p:pic>
      <p:sp>
        <p:nvSpPr>
          <p:cNvPr id="20" name="正方形/長方形 19">
            <a:extLst>
              <a:ext uri="{FF2B5EF4-FFF2-40B4-BE49-F238E27FC236}">
                <a16:creationId xmlns:a16="http://schemas.microsoft.com/office/drawing/2014/main" id="{E4039F7A-537F-4AAB-98FC-E2509E16DA2E}"/>
              </a:ext>
            </a:extLst>
          </p:cNvPr>
          <p:cNvSpPr/>
          <p:nvPr/>
        </p:nvSpPr>
        <p:spPr>
          <a:xfrm>
            <a:off x="9326880" y="4143390"/>
            <a:ext cx="813732" cy="3048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a:extLst>
              <a:ext uri="{FF2B5EF4-FFF2-40B4-BE49-F238E27FC236}">
                <a16:creationId xmlns:a16="http://schemas.microsoft.com/office/drawing/2014/main" id="{D61A29F9-23EB-4191-8ABC-CC6B5A8D1E63}"/>
              </a:ext>
            </a:extLst>
          </p:cNvPr>
          <p:cNvCxnSpPr>
            <a:cxnSpLocks/>
            <a:stCxn id="20" idx="1"/>
          </p:cNvCxnSpPr>
          <p:nvPr/>
        </p:nvCxnSpPr>
        <p:spPr>
          <a:xfrm flipH="1">
            <a:off x="3254928" y="4295790"/>
            <a:ext cx="6071952" cy="14377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D396A1FC-3539-4B8B-9C31-680397D4E0CD}"/>
              </a:ext>
            </a:extLst>
          </p:cNvPr>
          <p:cNvSpPr/>
          <p:nvPr/>
        </p:nvSpPr>
        <p:spPr>
          <a:xfrm>
            <a:off x="9999677" y="4578798"/>
            <a:ext cx="878492" cy="86406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a:extLst>
              <a:ext uri="{FF2B5EF4-FFF2-40B4-BE49-F238E27FC236}">
                <a16:creationId xmlns:a16="http://schemas.microsoft.com/office/drawing/2014/main" id="{6249CE98-DDE2-4C7C-8F42-380E1C592803}"/>
              </a:ext>
            </a:extLst>
          </p:cNvPr>
          <p:cNvCxnSpPr>
            <a:cxnSpLocks/>
          </p:cNvCxnSpPr>
          <p:nvPr/>
        </p:nvCxnSpPr>
        <p:spPr>
          <a:xfrm flipH="1">
            <a:off x="4118994" y="4941724"/>
            <a:ext cx="5880683" cy="78795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1" name="テキスト ボックス 10">
            <a:extLst>
              <a:ext uri="{FF2B5EF4-FFF2-40B4-BE49-F238E27FC236}">
                <a16:creationId xmlns:a16="http://schemas.microsoft.com/office/drawing/2014/main" id="{AC8B59A6-9E38-4C6D-A825-E8A6385A11EE}"/>
              </a:ext>
            </a:extLst>
          </p:cNvPr>
          <p:cNvSpPr txBox="1"/>
          <p:nvPr/>
        </p:nvSpPr>
        <p:spPr>
          <a:xfrm>
            <a:off x="215153" y="164958"/>
            <a:ext cx="4339650" cy="369332"/>
          </a:xfrm>
          <a:prstGeom prst="rect">
            <a:avLst/>
          </a:prstGeom>
          <a:noFill/>
        </p:spPr>
        <p:txBody>
          <a:bodyPr wrap="none" rtlCol="0">
            <a:spAutoFit/>
          </a:bodyPr>
          <a:lstStyle/>
          <a:p>
            <a:r>
              <a:rPr kumimoji="1" lang="ja-JP" altLang="en-US" b="1" dirty="0">
                <a:solidFill>
                  <a:schemeClr val="accent1"/>
                </a:solidFill>
              </a:rPr>
              <a:t>雇用調整助成金の助成額算定書の書き方</a:t>
            </a:r>
          </a:p>
        </p:txBody>
      </p:sp>
    </p:spTree>
    <p:extLst>
      <p:ext uri="{BB962C8B-B14F-4D97-AF65-F5344CB8AC3E}">
        <p14:creationId xmlns:p14="http://schemas.microsoft.com/office/powerpoint/2010/main" val="1080930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3416320" cy="369332"/>
          </a:xfrm>
          <a:prstGeom prst="rect">
            <a:avLst/>
          </a:prstGeom>
          <a:noFill/>
        </p:spPr>
        <p:txBody>
          <a:bodyPr wrap="none" rtlCol="0">
            <a:spAutoFit/>
          </a:bodyPr>
          <a:lstStyle/>
          <a:p>
            <a:r>
              <a:rPr kumimoji="1" lang="ja-JP" altLang="en-US" b="1" dirty="0">
                <a:solidFill>
                  <a:schemeClr val="accent1"/>
                </a:solidFill>
              </a:rPr>
              <a:t>雇用調整助成金の支給限度日数</a:t>
            </a:r>
          </a:p>
        </p:txBody>
      </p:sp>
      <p:graphicFrame>
        <p:nvGraphicFramePr>
          <p:cNvPr id="2" name="表 2">
            <a:extLst>
              <a:ext uri="{FF2B5EF4-FFF2-40B4-BE49-F238E27FC236}">
                <a16:creationId xmlns:a16="http://schemas.microsoft.com/office/drawing/2014/main" id="{AC6B89B6-19DF-44FF-B52A-37BDA535526C}"/>
              </a:ext>
            </a:extLst>
          </p:cNvPr>
          <p:cNvGraphicFramePr>
            <a:graphicFrameLocks noGrp="1"/>
          </p:cNvGraphicFramePr>
          <p:nvPr>
            <p:extLst>
              <p:ext uri="{D42A27DB-BD31-4B8C-83A1-F6EECF244321}">
                <p14:modId xmlns:p14="http://schemas.microsoft.com/office/powerpoint/2010/main" val="1816051367"/>
              </p:ext>
            </p:extLst>
          </p:nvPr>
        </p:nvGraphicFramePr>
        <p:xfrm>
          <a:off x="957178" y="2241961"/>
          <a:ext cx="10584000" cy="916629"/>
        </p:xfrm>
        <a:graphic>
          <a:graphicData uri="http://schemas.openxmlformats.org/drawingml/2006/table">
            <a:tbl>
              <a:tblPr firstRow="1" bandRow="1">
                <a:tableStyleId>{5C22544A-7EE6-4342-B048-85BDC9FD1C3A}</a:tableStyleId>
              </a:tblPr>
              <a:tblGrid>
                <a:gridCol w="2016000">
                  <a:extLst>
                    <a:ext uri="{9D8B030D-6E8A-4147-A177-3AD203B41FA5}">
                      <a16:colId xmlns:a16="http://schemas.microsoft.com/office/drawing/2014/main" val="4146293149"/>
                    </a:ext>
                  </a:extLst>
                </a:gridCol>
                <a:gridCol w="2016000">
                  <a:extLst>
                    <a:ext uri="{9D8B030D-6E8A-4147-A177-3AD203B41FA5}">
                      <a16:colId xmlns:a16="http://schemas.microsoft.com/office/drawing/2014/main" val="1530208875"/>
                    </a:ext>
                  </a:extLst>
                </a:gridCol>
                <a:gridCol w="2016000">
                  <a:extLst>
                    <a:ext uri="{9D8B030D-6E8A-4147-A177-3AD203B41FA5}">
                      <a16:colId xmlns:a16="http://schemas.microsoft.com/office/drawing/2014/main" val="1969762654"/>
                    </a:ext>
                  </a:extLst>
                </a:gridCol>
                <a:gridCol w="504000">
                  <a:extLst>
                    <a:ext uri="{9D8B030D-6E8A-4147-A177-3AD203B41FA5}">
                      <a16:colId xmlns:a16="http://schemas.microsoft.com/office/drawing/2014/main" val="3318634280"/>
                    </a:ext>
                  </a:extLst>
                </a:gridCol>
                <a:gridCol w="504000">
                  <a:extLst>
                    <a:ext uri="{9D8B030D-6E8A-4147-A177-3AD203B41FA5}">
                      <a16:colId xmlns:a16="http://schemas.microsoft.com/office/drawing/2014/main" val="1622532820"/>
                    </a:ext>
                  </a:extLst>
                </a:gridCol>
                <a:gridCol w="504000">
                  <a:extLst>
                    <a:ext uri="{9D8B030D-6E8A-4147-A177-3AD203B41FA5}">
                      <a16:colId xmlns:a16="http://schemas.microsoft.com/office/drawing/2014/main" val="2056110965"/>
                    </a:ext>
                  </a:extLst>
                </a:gridCol>
                <a:gridCol w="504000">
                  <a:extLst>
                    <a:ext uri="{9D8B030D-6E8A-4147-A177-3AD203B41FA5}">
                      <a16:colId xmlns:a16="http://schemas.microsoft.com/office/drawing/2014/main" val="1995656849"/>
                    </a:ext>
                  </a:extLst>
                </a:gridCol>
                <a:gridCol w="504000">
                  <a:extLst>
                    <a:ext uri="{9D8B030D-6E8A-4147-A177-3AD203B41FA5}">
                      <a16:colId xmlns:a16="http://schemas.microsoft.com/office/drawing/2014/main" val="858686213"/>
                    </a:ext>
                  </a:extLst>
                </a:gridCol>
                <a:gridCol w="504000">
                  <a:extLst>
                    <a:ext uri="{9D8B030D-6E8A-4147-A177-3AD203B41FA5}">
                      <a16:colId xmlns:a16="http://schemas.microsoft.com/office/drawing/2014/main" val="620774075"/>
                    </a:ext>
                  </a:extLst>
                </a:gridCol>
                <a:gridCol w="504000">
                  <a:extLst>
                    <a:ext uri="{9D8B030D-6E8A-4147-A177-3AD203B41FA5}">
                      <a16:colId xmlns:a16="http://schemas.microsoft.com/office/drawing/2014/main" val="1990868350"/>
                    </a:ext>
                  </a:extLst>
                </a:gridCol>
                <a:gridCol w="504000">
                  <a:extLst>
                    <a:ext uri="{9D8B030D-6E8A-4147-A177-3AD203B41FA5}">
                      <a16:colId xmlns:a16="http://schemas.microsoft.com/office/drawing/2014/main" val="3917330542"/>
                    </a:ext>
                  </a:extLst>
                </a:gridCol>
                <a:gridCol w="504000">
                  <a:extLst>
                    <a:ext uri="{9D8B030D-6E8A-4147-A177-3AD203B41FA5}">
                      <a16:colId xmlns:a16="http://schemas.microsoft.com/office/drawing/2014/main" val="756404872"/>
                    </a:ext>
                  </a:extLst>
                </a:gridCol>
              </a:tblGrid>
              <a:tr h="370840">
                <a:tc>
                  <a:txBody>
                    <a:bodyPr/>
                    <a:lstStyle/>
                    <a:p>
                      <a:endParaRPr kumimoji="1" lang="ja-JP"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dash"/>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102641820"/>
                  </a:ext>
                </a:extLst>
              </a:tr>
              <a:tr h="545789">
                <a:tc>
                  <a:txBody>
                    <a:bodyPr/>
                    <a:lstStyle/>
                    <a:p>
                      <a:pPr algn="ctr"/>
                      <a:r>
                        <a:rPr kumimoji="1" lang="ja-JP" altLang="en-US" b="1" dirty="0">
                          <a:solidFill>
                            <a:schemeClr val="bg1"/>
                          </a:solidFill>
                        </a:rPr>
                        <a:t>判定基礎期間</a:t>
                      </a:r>
                      <a:r>
                        <a:rPr kumimoji="1" lang="en-US" altLang="ja-JP" b="1" dirty="0">
                          <a:solidFill>
                            <a:schemeClr val="bg1"/>
                          </a:solidFill>
                        </a:rPr>
                        <a:t>A</a:t>
                      </a:r>
                      <a:endParaRPr kumimoji="1" lang="ja-JP" altLang="en-US" b="1" dirty="0">
                        <a:solidFill>
                          <a:schemeClr val="bg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solidFill>
                  </a:tcPr>
                </a:tc>
                <a:tc>
                  <a:txBody>
                    <a:bodyPr/>
                    <a:lstStyle/>
                    <a:p>
                      <a:endParaRPr kumimoji="1" lang="ja-JP" altLang="en-US"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53055069"/>
                  </a:ext>
                </a:extLst>
              </a:tr>
            </a:tbl>
          </a:graphicData>
        </a:graphic>
      </p:graphicFrame>
      <p:sp>
        <p:nvSpPr>
          <p:cNvPr id="4" name="テキスト ボックス 3">
            <a:extLst>
              <a:ext uri="{FF2B5EF4-FFF2-40B4-BE49-F238E27FC236}">
                <a16:creationId xmlns:a16="http://schemas.microsoft.com/office/drawing/2014/main" id="{85A7062E-2258-4180-BCAA-2AC2772C9FA1}"/>
              </a:ext>
            </a:extLst>
          </p:cNvPr>
          <p:cNvSpPr txBox="1"/>
          <p:nvPr/>
        </p:nvSpPr>
        <p:spPr>
          <a:xfrm>
            <a:off x="4283242" y="1233537"/>
            <a:ext cx="184731" cy="369332"/>
          </a:xfrm>
          <a:prstGeom prst="rect">
            <a:avLst/>
          </a:prstGeom>
          <a:noFill/>
        </p:spPr>
        <p:txBody>
          <a:bodyPr wrap="none" rtlCol="0">
            <a:spAutoFit/>
          </a:bodyPr>
          <a:lstStyle/>
          <a:p>
            <a:endParaRPr kumimoji="1" lang="ja-JP" altLang="en-US" dirty="0"/>
          </a:p>
        </p:txBody>
      </p:sp>
      <p:sp>
        <p:nvSpPr>
          <p:cNvPr id="3" name="テキスト ボックス 2">
            <a:extLst>
              <a:ext uri="{FF2B5EF4-FFF2-40B4-BE49-F238E27FC236}">
                <a16:creationId xmlns:a16="http://schemas.microsoft.com/office/drawing/2014/main" id="{BF386094-6EF2-41BF-AD0D-217A842DE3AB}"/>
              </a:ext>
            </a:extLst>
          </p:cNvPr>
          <p:cNvSpPr txBox="1"/>
          <p:nvPr/>
        </p:nvSpPr>
        <p:spPr>
          <a:xfrm>
            <a:off x="4782263" y="2057295"/>
            <a:ext cx="2852063" cy="369332"/>
          </a:xfrm>
          <a:prstGeom prst="rect">
            <a:avLst/>
          </a:prstGeom>
          <a:solidFill>
            <a:schemeClr val="bg1"/>
          </a:solidFill>
        </p:spPr>
        <p:txBody>
          <a:bodyPr wrap="none" rtlCol="0">
            <a:spAutoFit/>
          </a:bodyPr>
          <a:lstStyle/>
          <a:p>
            <a:pPr algn="ctr"/>
            <a:r>
              <a:rPr kumimoji="1" lang="ja-JP" altLang="en-US" dirty="0"/>
              <a:t>対象期間（任意の</a:t>
            </a:r>
            <a:r>
              <a:rPr kumimoji="1" lang="en-US" altLang="ja-JP" dirty="0"/>
              <a:t>1</a:t>
            </a:r>
            <a:r>
              <a:rPr kumimoji="1" lang="ja-JP" altLang="en-US" dirty="0"/>
              <a:t>年間）</a:t>
            </a:r>
          </a:p>
        </p:txBody>
      </p:sp>
      <p:graphicFrame>
        <p:nvGraphicFramePr>
          <p:cNvPr id="16" name="表 2">
            <a:extLst>
              <a:ext uri="{FF2B5EF4-FFF2-40B4-BE49-F238E27FC236}">
                <a16:creationId xmlns:a16="http://schemas.microsoft.com/office/drawing/2014/main" id="{ACE53168-C1F1-49CF-AB56-F42FCC5F6AF3}"/>
              </a:ext>
            </a:extLst>
          </p:cNvPr>
          <p:cNvGraphicFramePr>
            <a:graphicFrameLocks noGrp="1"/>
          </p:cNvGraphicFramePr>
          <p:nvPr>
            <p:extLst>
              <p:ext uri="{D42A27DB-BD31-4B8C-83A1-F6EECF244321}">
                <p14:modId xmlns:p14="http://schemas.microsoft.com/office/powerpoint/2010/main" val="2518283101"/>
              </p:ext>
            </p:extLst>
          </p:nvPr>
        </p:nvGraphicFramePr>
        <p:xfrm>
          <a:off x="1396794" y="3158590"/>
          <a:ext cx="6048000" cy="1290318"/>
        </p:xfrm>
        <a:graphic>
          <a:graphicData uri="http://schemas.openxmlformats.org/drawingml/2006/table">
            <a:tbl>
              <a:tblPr firstRow="1" bandRow="1">
                <a:tableStyleId>{5C22544A-7EE6-4342-B048-85BDC9FD1C3A}</a:tableStyleId>
              </a:tblPr>
              <a:tblGrid>
                <a:gridCol w="2016000">
                  <a:extLst>
                    <a:ext uri="{9D8B030D-6E8A-4147-A177-3AD203B41FA5}">
                      <a16:colId xmlns:a16="http://schemas.microsoft.com/office/drawing/2014/main" val="4146293149"/>
                    </a:ext>
                  </a:extLst>
                </a:gridCol>
                <a:gridCol w="2016000">
                  <a:extLst>
                    <a:ext uri="{9D8B030D-6E8A-4147-A177-3AD203B41FA5}">
                      <a16:colId xmlns:a16="http://schemas.microsoft.com/office/drawing/2014/main" val="1530208875"/>
                    </a:ext>
                  </a:extLst>
                </a:gridCol>
                <a:gridCol w="2016000">
                  <a:extLst>
                    <a:ext uri="{9D8B030D-6E8A-4147-A177-3AD203B41FA5}">
                      <a16:colId xmlns:a16="http://schemas.microsoft.com/office/drawing/2014/main" val="1969762654"/>
                    </a:ext>
                  </a:extLst>
                </a:gridCol>
              </a:tblGrid>
              <a:tr h="37084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2641820"/>
                  </a:ext>
                </a:extLst>
              </a:tr>
              <a:tr h="545789">
                <a:tc>
                  <a:txBody>
                    <a:bodyPr/>
                    <a:lstStyle/>
                    <a:p>
                      <a:pPr algn="ctr"/>
                      <a:r>
                        <a:rPr kumimoji="1" lang="en-US" altLang="ja-JP" b="1" dirty="0">
                          <a:solidFill>
                            <a:schemeClr val="tx2"/>
                          </a:solidFill>
                        </a:rPr>
                        <a:t>4</a:t>
                      </a:r>
                      <a:r>
                        <a:rPr kumimoji="1" lang="ja-JP" altLang="en-US" b="1" dirty="0">
                          <a:solidFill>
                            <a:schemeClr val="tx2"/>
                          </a:solidFill>
                        </a:rPr>
                        <a:t>月</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en-US" altLang="ja-JP" b="1" dirty="0">
                          <a:solidFill>
                            <a:schemeClr val="tx2"/>
                          </a:solidFill>
                        </a:rPr>
                        <a:t>5</a:t>
                      </a:r>
                      <a:r>
                        <a:rPr kumimoji="1" lang="ja-JP" altLang="en-US" b="1" dirty="0">
                          <a:solidFill>
                            <a:schemeClr val="tx2"/>
                          </a:solidFill>
                        </a:rPr>
                        <a:t>月</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en-US" altLang="ja-JP" b="1" dirty="0">
                          <a:solidFill>
                            <a:schemeClr val="tx2"/>
                          </a:solidFill>
                        </a:rPr>
                        <a:t>6</a:t>
                      </a:r>
                      <a:r>
                        <a:rPr kumimoji="1" lang="ja-JP" altLang="en-US" b="1" dirty="0">
                          <a:solidFill>
                            <a:schemeClr val="tx2"/>
                          </a:solidFill>
                        </a:rPr>
                        <a:t>月</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753055069"/>
                  </a:ext>
                </a:extLst>
              </a:tr>
              <a:tr h="373689">
                <a:tc>
                  <a:txBody>
                    <a:bodyPr/>
                    <a:lstStyle/>
                    <a:p>
                      <a:pPr algn="ctr"/>
                      <a:endParaRPr kumimoji="1" lang="ja-JP" altLang="en-US" b="1"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b="1"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4583918"/>
                  </a:ext>
                </a:extLst>
              </a:tr>
            </a:tbl>
          </a:graphicData>
        </a:graphic>
      </p:graphicFrame>
      <p:sp>
        <p:nvSpPr>
          <p:cNvPr id="18" name="吹き出し: 四角形 17">
            <a:extLst>
              <a:ext uri="{FF2B5EF4-FFF2-40B4-BE49-F238E27FC236}">
                <a16:creationId xmlns:a16="http://schemas.microsoft.com/office/drawing/2014/main" id="{D298F7B0-B4A3-4E72-B35A-519AEF01A264}"/>
              </a:ext>
            </a:extLst>
          </p:cNvPr>
          <p:cNvSpPr/>
          <p:nvPr/>
        </p:nvSpPr>
        <p:spPr>
          <a:xfrm>
            <a:off x="957178" y="1489939"/>
            <a:ext cx="2507917" cy="659689"/>
          </a:xfrm>
          <a:prstGeom prst="wedgeRectCallout">
            <a:avLst>
              <a:gd name="adj1" fmla="val -21141"/>
              <a:gd name="adj2" fmla="val 1142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rPr>
              <a:t>賃金締め期間ごと</a:t>
            </a:r>
            <a:endParaRPr kumimoji="1" lang="ja-JP" altLang="en-US" sz="2400" b="1" dirty="0">
              <a:solidFill>
                <a:schemeClr val="bg1"/>
              </a:solidFill>
            </a:endParaRPr>
          </a:p>
        </p:txBody>
      </p:sp>
      <p:sp>
        <p:nvSpPr>
          <p:cNvPr id="19" name="テキスト ボックス 18">
            <a:extLst>
              <a:ext uri="{FF2B5EF4-FFF2-40B4-BE49-F238E27FC236}">
                <a16:creationId xmlns:a16="http://schemas.microsoft.com/office/drawing/2014/main" id="{06705BD1-673C-4D36-9C91-D0E980A09885}"/>
              </a:ext>
            </a:extLst>
          </p:cNvPr>
          <p:cNvSpPr txBox="1"/>
          <p:nvPr/>
        </p:nvSpPr>
        <p:spPr>
          <a:xfrm>
            <a:off x="3106058" y="4323101"/>
            <a:ext cx="2723824" cy="369332"/>
          </a:xfrm>
          <a:prstGeom prst="rect">
            <a:avLst/>
          </a:prstGeom>
          <a:solidFill>
            <a:schemeClr val="bg1"/>
          </a:solidFill>
        </p:spPr>
        <p:txBody>
          <a:bodyPr wrap="none" rtlCol="0">
            <a:spAutoFit/>
          </a:bodyPr>
          <a:lstStyle/>
          <a:p>
            <a:pPr algn="ctr"/>
            <a:r>
              <a:rPr lang="ja-JP" altLang="en-US" dirty="0"/>
              <a:t>支給限度日数に含めない</a:t>
            </a:r>
            <a:endParaRPr kumimoji="1" lang="ja-JP" altLang="en-US" dirty="0"/>
          </a:p>
        </p:txBody>
      </p:sp>
      <p:sp>
        <p:nvSpPr>
          <p:cNvPr id="12" name="正方形/長方形 11">
            <a:extLst>
              <a:ext uri="{FF2B5EF4-FFF2-40B4-BE49-F238E27FC236}">
                <a16:creationId xmlns:a16="http://schemas.microsoft.com/office/drawing/2014/main" id="{27E5D563-5AF4-455A-906E-3570A457149A}"/>
              </a:ext>
            </a:extLst>
          </p:cNvPr>
          <p:cNvSpPr/>
          <p:nvPr/>
        </p:nvSpPr>
        <p:spPr>
          <a:xfrm>
            <a:off x="957178" y="4941277"/>
            <a:ext cx="10584000" cy="14422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2"/>
                </a:solidFill>
              </a:rPr>
              <a:t>支給限度日数の考え方　</a:t>
            </a:r>
            <a:r>
              <a:rPr kumimoji="1" lang="en-US" altLang="ja-JP" dirty="0">
                <a:solidFill>
                  <a:schemeClr val="tx2"/>
                </a:solidFill>
              </a:rPr>
              <a:t>[</a:t>
            </a:r>
            <a:r>
              <a:rPr kumimoji="1" lang="ja-JP" altLang="en-US" dirty="0">
                <a:solidFill>
                  <a:schemeClr val="tx2"/>
                </a:solidFill>
              </a:rPr>
              <a:t>休業延日数</a:t>
            </a:r>
            <a:r>
              <a:rPr kumimoji="1" lang="en-US" altLang="ja-JP" dirty="0">
                <a:solidFill>
                  <a:schemeClr val="tx2"/>
                </a:solidFill>
              </a:rPr>
              <a:t>]÷[</a:t>
            </a:r>
            <a:r>
              <a:rPr kumimoji="1" lang="ja-JP" altLang="en-US" dirty="0">
                <a:solidFill>
                  <a:schemeClr val="tx2"/>
                </a:solidFill>
              </a:rPr>
              <a:t>月末の対象労働者数</a:t>
            </a:r>
            <a:r>
              <a:rPr kumimoji="1" lang="en-US" altLang="ja-JP" dirty="0">
                <a:solidFill>
                  <a:schemeClr val="tx2"/>
                </a:solidFill>
              </a:rPr>
              <a:t>]</a:t>
            </a:r>
            <a:endParaRPr kumimoji="1" lang="ja-JP" altLang="en-US" dirty="0">
              <a:solidFill>
                <a:schemeClr val="tx2"/>
              </a:solidFill>
            </a:endParaRPr>
          </a:p>
        </p:txBody>
      </p:sp>
      <p:pic>
        <p:nvPicPr>
          <p:cNvPr id="1026" name="Picture 2" descr="標準男性ピクトグラム">
            <a:extLst>
              <a:ext uri="{FF2B5EF4-FFF2-40B4-BE49-F238E27FC236}">
                <a16:creationId xmlns:a16="http://schemas.microsoft.com/office/drawing/2014/main" id="{EC5BAA7A-CDB1-4607-8347-5DB63BF75A3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502766" y="5535862"/>
            <a:ext cx="740100" cy="8476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標準男性ピクトグラム">
            <a:extLst>
              <a:ext uri="{FF2B5EF4-FFF2-40B4-BE49-F238E27FC236}">
                <a16:creationId xmlns:a16="http://schemas.microsoft.com/office/drawing/2014/main" id="{6EDBF722-7A19-4967-B407-19ACAD13770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238339" y="5535862"/>
            <a:ext cx="740100" cy="84768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標準男性ピクトグラム">
            <a:extLst>
              <a:ext uri="{FF2B5EF4-FFF2-40B4-BE49-F238E27FC236}">
                <a16:creationId xmlns:a16="http://schemas.microsoft.com/office/drawing/2014/main" id="{4ED9EBFE-AD2D-4B68-8C02-DE917F45F92D}"/>
              </a:ext>
            </a:extLst>
          </p:cNvPr>
          <p:cNvPicPr>
            <a:picLocks noChangeAspect="1" noChangeArrowheads="1"/>
          </p:cNvPicPr>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2978439" y="5535861"/>
            <a:ext cx="740100" cy="84768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標準男性ピクトグラム">
            <a:extLst>
              <a:ext uri="{FF2B5EF4-FFF2-40B4-BE49-F238E27FC236}">
                <a16:creationId xmlns:a16="http://schemas.microsoft.com/office/drawing/2014/main" id="{C803BCED-640A-4EF3-8CD8-2ED2237AF363}"/>
              </a:ext>
            </a:extLst>
          </p:cNvPr>
          <p:cNvPicPr>
            <a:picLocks noChangeAspect="1" noChangeArrowheads="1"/>
          </p:cNvPicPr>
          <p:nvPr/>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3707896" y="5535861"/>
            <a:ext cx="740100" cy="847685"/>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41313BF9-26F5-4C53-9BD0-4F9C65F7926C}"/>
              </a:ext>
            </a:extLst>
          </p:cNvPr>
          <p:cNvSpPr txBox="1"/>
          <p:nvPr/>
        </p:nvSpPr>
        <p:spPr>
          <a:xfrm>
            <a:off x="4782263" y="5499073"/>
            <a:ext cx="6417141" cy="884473"/>
          </a:xfrm>
          <a:prstGeom prst="rect">
            <a:avLst/>
          </a:prstGeom>
          <a:noFill/>
        </p:spPr>
        <p:txBody>
          <a:bodyPr wrap="none" rtlCol="0">
            <a:spAutoFit/>
          </a:bodyPr>
          <a:lstStyle/>
          <a:p>
            <a:pPr>
              <a:lnSpc>
                <a:spcPct val="150000"/>
              </a:lnSpc>
            </a:pPr>
            <a:r>
              <a:rPr kumimoji="1" lang="ja-JP" altLang="en-US" dirty="0"/>
              <a:t>社員４人を２人ずつ交代で１０日間（５日ずつ休ませると）</a:t>
            </a:r>
            <a:endParaRPr kumimoji="1" lang="en-US" altLang="ja-JP" dirty="0"/>
          </a:p>
          <a:p>
            <a:pPr>
              <a:lnSpc>
                <a:spcPct val="150000"/>
              </a:lnSpc>
            </a:pPr>
            <a:r>
              <a:rPr kumimoji="1" lang="ja-JP" altLang="en-US" dirty="0"/>
              <a:t>休業延日数</a:t>
            </a:r>
            <a:r>
              <a:rPr kumimoji="1" lang="en-US" altLang="ja-JP" dirty="0"/>
              <a:t>20</a:t>
            </a:r>
            <a:r>
              <a:rPr kumimoji="1" lang="ja-JP" altLang="en-US" dirty="0"/>
              <a:t>人日</a:t>
            </a:r>
            <a:r>
              <a:rPr kumimoji="1" lang="en-US" altLang="ja-JP" dirty="0"/>
              <a:t>÷4</a:t>
            </a:r>
            <a:r>
              <a:rPr kumimoji="1" lang="ja-JP" altLang="en-US" dirty="0"/>
              <a:t>人＝５日</a:t>
            </a:r>
          </a:p>
        </p:txBody>
      </p:sp>
      <p:sp>
        <p:nvSpPr>
          <p:cNvPr id="24" name="テキスト ボックス 23">
            <a:extLst>
              <a:ext uri="{FF2B5EF4-FFF2-40B4-BE49-F238E27FC236}">
                <a16:creationId xmlns:a16="http://schemas.microsoft.com/office/drawing/2014/main" id="{50252499-AF38-440B-9610-AFDB60CEE831}"/>
              </a:ext>
            </a:extLst>
          </p:cNvPr>
          <p:cNvSpPr txBox="1"/>
          <p:nvPr/>
        </p:nvSpPr>
        <p:spPr>
          <a:xfrm>
            <a:off x="7780658" y="3511361"/>
            <a:ext cx="1829347" cy="584775"/>
          </a:xfrm>
          <a:prstGeom prst="rect">
            <a:avLst/>
          </a:prstGeom>
          <a:noFill/>
        </p:spPr>
        <p:txBody>
          <a:bodyPr wrap="none" rtlCol="0">
            <a:spAutoFit/>
          </a:bodyPr>
          <a:lstStyle/>
          <a:p>
            <a:r>
              <a:rPr kumimoji="1" lang="ja-JP" altLang="en-US" sz="3200" b="1" dirty="0">
                <a:solidFill>
                  <a:schemeClr val="accent2"/>
                </a:solidFill>
              </a:rPr>
              <a:t>＋ </a:t>
            </a:r>
            <a:r>
              <a:rPr kumimoji="1" lang="en-US" altLang="ja-JP" sz="3200" b="1" dirty="0">
                <a:solidFill>
                  <a:schemeClr val="accent2"/>
                </a:solidFill>
              </a:rPr>
              <a:t>100</a:t>
            </a:r>
            <a:r>
              <a:rPr kumimoji="1" lang="ja-JP" altLang="en-US" sz="3200" b="1" dirty="0">
                <a:solidFill>
                  <a:schemeClr val="accent2"/>
                </a:solidFill>
              </a:rPr>
              <a:t>日</a:t>
            </a:r>
          </a:p>
        </p:txBody>
      </p:sp>
    </p:spTree>
    <p:extLst>
      <p:ext uri="{BB962C8B-B14F-4D97-AF65-F5344CB8AC3E}">
        <p14:creationId xmlns:p14="http://schemas.microsoft.com/office/powerpoint/2010/main" val="253177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5C7C9C61-8F7E-4B0B-9F73-4DCFFDD14F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5153" y="1419931"/>
            <a:ext cx="5880847" cy="4818818"/>
          </a:xfrm>
          <a:prstGeom prst="rect">
            <a:avLst/>
          </a:prstGeom>
        </p:spPr>
      </p:pic>
      <p:pic>
        <p:nvPicPr>
          <p:cNvPr id="13" name="図 12">
            <a:extLst>
              <a:ext uri="{FF2B5EF4-FFF2-40B4-BE49-F238E27FC236}">
                <a16:creationId xmlns:a16="http://schemas.microsoft.com/office/drawing/2014/main" id="{7DF9D3B2-1BD6-4F18-A0F2-B80931A4EC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84"/>
          <a:stretch/>
        </p:blipFill>
        <p:spPr>
          <a:xfrm>
            <a:off x="6551802" y="2595547"/>
            <a:ext cx="5159229" cy="1081903"/>
          </a:xfrm>
          <a:prstGeom prst="rect">
            <a:avLst/>
          </a:prstGeom>
        </p:spPr>
      </p:pic>
      <p:sp>
        <p:nvSpPr>
          <p:cNvPr id="14" name="テキスト ボックス 13">
            <a:extLst>
              <a:ext uri="{FF2B5EF4-FFF2-40B4-BE49-F238E27FC236}">
                <a16:creationId xmlns:a16="http://schemas.microsoft.com/office/drawing/2014/main" id="{F69728A6-7805-4151-AE21-A48848392560}"/>
              </a:ext>
            </a:extLst>
          </p:cNvPr>
          <p:cNvSpPr txBox="1"/>
          <p:nvPr/>
        </p:nvSpPr>
        <p:spPr>
          <a:xfrm>
            <a:off x="6503984" y="3903175"/>
            <a:ext cx="5629013" cy="1754326"/>
          </a:xfrm>
          <a:prstGeom prst="rect">
            <a:avLst/>
          </a:prstGeom>
          <a:noFill/>
        </p:spPr>
        <p:txBody>
          <a:bodyPr wrap="square" rtlCol="0">
            <a:spAutoFit/>
          </a:bodyPr>
          <a:lstStyle/>
          <a:p>
            <a:r>
              <a:rPr lang="ja-JP" altLang="en-US" dirty="0"/>
              <a:t>様式第</a:t>
            </a:r>
            <a:r>
              <a:rPr lang="en-US" altLang="ja-JP" dirty="0"/>
              <a:t>6</a:t>
            </a:r>
            <a:r>
              <a:rPr lang="ja-JP" altLang="en-US" dirty="0"/>
              <a:t>号　支給要件確認申立書（雇用調整助成金）</a:t>
            </a:r>
            <a:endParaRPr lang="en-US" altLang="ja-JP" dirty="0"/>
          </a:p>
          <a:p>
            <a:endParaRPr kumimoji="1" lang="en-US" altLang="ja-JP" dirty="0"/>
          </a:p>
          <a:p>
            <a:r>
              <a:rPr lang="en-US" altLang="ja-JP" dirty="0"/>
              <a:t>16</a:t>
            </a:r>
            <a:r>
              <a:rPr lang="ja-JP" altLang="en-US" dirty="0"/>
              <a:t>と</a:t>
            </a:r>
            <a:r>
              <a:rPr lang="en-US" altLang="ja-JP" dirty="0"/>
              <a:t>18</a:t>
            </a:r>
            <a:r>
              <a:rPr lang="ja-JP" altLang="en-US" dirty="0"/>
              <a:t>が「はい」→</a:t>
            </a:r>
            <a:r>
              <a:rPr lang="en-US" altLang="ja-JP" dirty="0"/>
              <a:t>9</a:t>
            </a:r>
            <a:r>
              <a:rPr lang="ja-JP" altLang="en-US" dirty="0"/>
              <a:t>割支給</a:t>
            </a:r>
            <a:endParaRPr kumimoji="1" lang="en-US" altLang="ja-JP" dirty="0"/>
          </a:p>
          <a:p>
            <a:r>
              <a:rPr lang="en-US" altLang="ja-JP" dirty="0"/>
              <a:t>16</a:t>
            </a:r>
            <a:r>
              <a:rPr lang="ja-JP" altLang="en-US" dirty="0"/>
              <a:t>「いいえ」</a:t>
            </a:r>
            <a:r>
              <a:rPr lang="en-US" altLang="ja-JP" dirty="0"/>
              <a:t>17</a:t>
            </a:r>
            <a:r>
              <a:rPr lang="ja-JP" altLang="en-US" dirty="0"/>
              <a:t>と</a:t>
            </a:r>
            <a:r>
              <a:rPr lang="en-US" altLang="ja-JP" dirty="0"/>
              <a:t>18</a:t>
            </a:r>
            <a:r>
              <a:rPr lang="ja-JP" altLang="en-US" dirty="0"/>
              <a:t>が「はい」→</a:t>
            </a:r>
            <a:r>
              <a:rPr lang="en-US" altLang="ja-JP" dirty="0"/>
              <a:t>9</a:t>
            </a:r>
            <a:r>
              <a:rPr lang="ja-JP" altLang="en-US" dirty="0"/>
              <a:t>割支給</a:t>
            </a:r>
            <a:endParaRPr lang="en-US" altLang="ja-JP" dirty="0"/>
          </a:p>
          <a:p>
            <a:r>
              <a:rPr lang="ja-JP" altLang="en-US" dirty="0"/>
              <a:t>それ以外は</a:t>
            </a:r>
            <a:r>
              <a:rPr lang="en-US" altLang="ja-JP" dirty="0"/>
              <a:t>8</a:t>
            </a:r>
            <a:r>
              <a:rPr lang="ja-JP" altLang="en-US" dirty="0"/>
              <a:t>割支給</a:t>
            </a:r>
            <a:endParaRPr lang="en-US" altLang="ja-JP" dirty="0"/>
          </a:p>
          <a:p>
            <a:endParaRPr lang="en-US" altLang="ja-JP" dirty="0"/>
          </a:p>
        </p:txBody>
      </p:sp>
      <p:cxnSp>
        <p:nvCxnSpPr>
          <p:cNvPr id="15" name="直線矢印コネクタ 14">
            <a:extLst>
              <a:ext uri="{FF2B5EF4-FFF2-40B4-BE49-F238E27FC236}">
                <a16:creationId xmlns:a16="http://schemas.microsoft.com/office/drawing/2014/main" id="{A5A405B2-8A48-4B50-BDD2-6593436FCFB1}"/>
              </a:ext>
            </a:extLst>
          </p:cNvPr>
          <p:cNvCxnSpPr>
            <a:cxnSpLocks/>
          </p:cNvCxnSpPr>
          <p:nvPr/>
        </p:nvCxnSpPr>
        <p:spPr>
          <a:xfrm flipH="1">
            <a:off x="1568741" y="4035105"/>
            <a:ext cx="4935243" cy="13245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0A9330CD-F817-4832-A4AE-B3AE4327CE41}"/>
              </a:ext>
            </a:extLst>
          </p:cNvPr>
          <p:cNvSpPr txBox="1"/>
          <p:nvPr/>
        </p:nvSpPr>
        <p:spPr>
          <a:xfrm>
            <a:off x="215153" y="164958"/>
            <a:ext cx="4339650" cy="369332"/>
          </a:xfrm>
          <a:prstGeom prst="rect">
            <a:avLst/>
          </a:prstGeom>
          <a:noFill/>
        </p:spPr>
        <p:txBody>
          <a:bodyPr wrap="none" rtlCol="0">
            <a:spAutoFit/>
          </a:bodyPr>
          <a:lstStyle/>
          <a:p>
            <a:r>
              <a:rPr kumimoji="1" lang="ja-JP" altLang="en-US" b="1" dirty="0">
                <a:solidFill>
                  <a:schemeClr val="accent1"/>
                </a:solidFill>
              </a:rPr>
              <a:t>雇用調整助成金の助成額算定書の書き方</a:t>
            </a:r>
          </a:p>
        </p:txBody>
      </p:sp>
    </p:spTree>
    <p:extLst>
      <p:ext uri="{BB962C8B-B14F-4D97-AF65-F5344CB8AC3E}">
        <p14:creationId xmlns:p14="http://schemas.microsoft.com/office/powerpoint/2010/main" val="3695221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4108817" cy="369332"/>
          </a:xfrm>
          <a:prstGeom prst="rect">
            <a:avLst/>
          </a:prstGeom>
          <a:noFill/>
        </p:spPr>
        <p:txBody>
          <a:bodyPr wrap="none" rtlCol="0">
            <a:spAutoFit/>
          </a:bodyPr>
          <a:lstStyle/>
          <a:p>
            <a:r>
              <a:rPr kumimoji="1" lang="ja-JP" altLang="en-US" b="1" dirty="0">
                <a:solidFill>
                  <a:schemeClr val="accent1"/>
                </a:solidFill>
              </a:rPr>
              <a:t>雇用調整助成金の支給申請書の書き方</a:t>
            </a:r>
          </a:p>
        </p:txBody>
      </p:sp>
      <p:sp>
        <p:nvSpPr>
          <p:cNvPr id="9" name="テキスト ボックス 8">
            <a:extLst>
              <a:ext uri="{FF2B5EF4-FFF2-40B4-BE49-F238E27FC236}">
                <a16:creationId xmlns:a16="http://schemas.microsoft.com/office/drawing/2014/main" id="{47B0CDC1-73B8-4460-A3C3-F2EE16A70DC3}"/>
              </a:ext>
            </a:extLst>
          </p:cNvPr>
          <p:cNvSpPr txBox="1"/>
          <p:nvPr/>
        </p:nvSpPr>
        <p:spPr>
          <a:xfrm>
            <a:off x="5016467" y="1398494"/>
            <a:ext cx="7011856" cy="620426"/>
          </a:xfrm>
          <a:prstGeom prst="rect">
            <a:avLst/>
          </a:prstGeom>
          <a:noFill/>
        </p:spPr>
        <p:txBody>
          <a:bodyPr wrap="none" rtlCol="0">
            <a:spAutoFit/>
          </a:bodyPr>
          <a:lstStyle/>
          <a:p>
            <a:pPr>
              <a:lnSpc>
                <a:spcPct val="150000"/>
              </a:lnSpc>
            </a:pPr>
            <a:r>
              <a:rPr lang="ja-JP" altLang="en-US" sz="1200" dirty="0"/>
              <a:t>雇用調整助成金の様式ダウンロード（新型コロナウィルス感染症対策特例措置用）</a:t>
            </a:r>
          </a:p>
          <a:p>
            <a:pPr>
              <a:lnSpc>
                <a:spcPct val="150000"/>
              </a:lnSpc>
            </a:pPr>
            <a:r>
              <a:rPr lang="en-US" altLang="ja-JP" sz="1200" dirty="0">
                <a:hlinkClick r:id="rId2"/>
              </a:rPr>
              <a:t>https://www.mhlw.go.jp/stf/seisakunitsuite/bunya/koyouchouseijoseikin_20200410_forms.html</a:t>
            </a:r>
            <a:endParaRPr kumimoji="1" lang="ja-JP" altLang="en-US" sz="1200" dirty="0"/>
          </a:p>
        </p:txBody>
      </p:sp>
      <p:sp>
        <p:nvSpPr>
          <p:cNvPr id="11" name="テキスト ボックス 10">
            <a:extLst>
              <a:ext uri="{FF2B5EF4-FFF2-40B4-BE49-F238E27FC236}">
                <a16:creationId xmlns:a16="http://schemas.microsoft.com/office/drawing/2014/main" id="{78D95874-1EE7-4DAE-9CA9-5823A2E7D351}"/>
              </a:ext>
            </a:extLst>
          </p:cNvPr>
          <p:cNvSpPr txBox="1"/>
          <p:nvPr/>
        </p:nvSpPr>
        <p:spPr>
          <a:xfrm>
            <a:off x="5016467" y="2505670"/>
            <a:ext cx="5622052" cy="923330"/>
          </a:xfrm>
          <a:prstGeom prst="rect">
            <a:avLst/>
          </a:prstGeom>
          <a:noFill/>
        </p:spPr>
        <p:txBody>
          <a:bodyPr wrap="none" rtlCol="0">
            <a:spAutoFit/>
          </a:bodyPr>
          <a:lstStyle/>
          <a:p>
            <a:r>
              <a:rPr lang="ja-JP" altLang="en-US" dirty="0"/>
              <a:t>様式特第</a:t>
            </a:r>
            <a:r>
              <a:rPr lang="en-US" altLang="ja-JP" dirty="0"/>
              <a:t>7</a:t>
            </a:r>
            <a:r>
              <a:rPr lang="ja-JP" altLang="en-US" dirty="0"/>
              <a:t>号　雇用調整助成金（休業等）支給申請書</a:t>
            </a:r>
            <a:endParaRPr lang="en-US" altLang="ja-JP" dirty="0"/>
          </a:p>
          <a:p>
            <a:endParaRPr lang="en-US" altLang="ja-JP" dirty="0"/>
          </a:p>
          <a:p>
            <a:r>
              <a:rPr lang="ja-JP" altLang="en-US" dirty="0"/>
              <a:t>＊毎回提出</a:t>
            </a:r>
            <a:endParaRPr lang="en-US" altLang="ja-JP" dirty="0"/>
          </a:p>
        </p:txBody>
      </p:sp>
      <p:pic>
        <p:nvPicPr>
          <p:cNvPr id="3" name="図 2">
            <a:extLst>
              <a:ext uri="{FF2B5EF4-FFF2-40B4-BE49-F238E27FC236}">
                <a16:creationId xmlns:a16="http://schemas.microsoft.com/office/drawing/2014/main" id="{4A241B27-2077-4F6B-AAFC-AF479E971C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957" y="1398494"/>
            <a:ext cx="4541140" cy="4073322"/>
          </a:xfrm>
          <a:prstGeom prst="rect">
            <a:avLst/>
          </a:prstGeom>
        </p:spPr>
      </p:pic>
    </p:spTree>
    <p:extLst>
      <p:ext uri="{BB962C8B-B14F-4D97-AF65-F5344CB8AC3E}">
        <p14:creationId xmlns:p14="http://schemas.microsoft.com/office/powerpoint/2010/main" val="2747288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4A241B27-2077-4F6B-AAFC-AF479E971C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5957" y="1398493"/>
            <a:ext cx="5560372" cy="4987555"/>
          </a:xfrm>
          <a:prstGeom prst="rect">
            <a:avLst/>
          </a:prstGeom>
        </p:spPr>
      </p:pic>
      <p:graphicFrame>
        <p:nvGraphicFramePr>
          <p:cNvPr id="12" name="表 11">
            <a:extLst>
              <a:ext uri="{FF2B5EF4-FFF2-40B4-BE49-F238E27FC236}">
                <a16:creationId xmlns:a16="http://schemas.microsoft.com/office/drawing/2014/main" id="{010CA5D2-B0BC-4059-95A9-8A20EBC91262}"/>
              </a:ext>
            </a:extLst>
          </p:cNvPr>
          <p:cNvGraphicFramePr>
            <a:graphicFrameLocks noGrp="1"/>
          </p:cNvGraphicFramePr>
          <p:nvPr>
            <p:extLst>
              <p:ext uri="{D42A27DB-BD31-4B8C-83A1-F6EECF244321}">
                <p14:modId xmlns:p14="http://schemas.microsoft.com/office/powerpoint/2010/main" val="2162372329"/>
              </p:ext>
            </p:extLst>
          </p:nvPr>
        </p:nvGraphicFramePr>
        <p:xfrm>
          <a:off x="6403249" y="1419929"/>
          <a:ext cx="5322839" cy="4297954"/>
        </p:xfrm>
        <a:graphic>
          <a:graphicData uri="http://schemas.openxmlformats.org/drawingml/2006/table">
            <a:tbl>
              <a:tblPr firstRow="1" bandRow="1">
                <a:tableStyleId>{5C22544A-7EE6-4342-B048-85BDC9FD1C3A}</a:tableStyleId>
              </a:tblPr>
              <a:tblGrid>
                <a:gridCol w="5322839">
                  <a:extLst>
                    <a:ext uri="{9D8B030D-6E8A-4147-A177-3AD203B41FA5}">
                      <a16:colId xmlns:a16="http://schemas.microsoft.com/office/drawing/2014/main" val="2090591949"/>
                    </a:ext>
                  </a:extLst>
                </a:gridCol>
              </a:tblGrid>
              <a:tr h="628301">
                <a:tc>
                  <a:txBody>
                    <a:bodyPr/>
                    <a:lstStyle/>
                    <a:p>
                      <a:pPr algn="ctr"/>
                      <a:r>
                        <a:rPr kumimoji="1" lang="ja-JP" altLang="en-US" dirty="0"/>
                        <a:t>注意点</a:t>
                      </a:r>
                    </a:p>
                  </a:txBody>
                  <a:tcPr anchor="ctr">
                    <a:lnB w="38100" cmpd="sng">
                      <a:noFill/>
                    </a:lnB>
                  </a:tcPr>
                </a:tc>
                <a:extLst>
                  <a:ext uri="{0D108BD9-81ED-4DB2-BD59-A6C34878D82A}">
                    <a16:rowId xmlns:a16="http://schemas.microsoft.com/office/drawing/2014/main" val="2043127388"/>
                  </a:ext>
                </a:extLst>
              </a:tr>
              <a:tr h="628301">
                <a:tc>
                  <a:txBody>
                    <a:bodyPr/>
                    <a:lstStyle/>
                    <a:p>
                      <a:pPr marL="285750" indent="-285750">
                        <a:lnSpc>
                          <a:spcPct val="150000"/>
                        </a:lnSpc>
                        <a:buFont typeface="Arial" panose="020B0604020202020204" pitchFamily="34" charset="0"/>
                        <a:buChar char="•"/>
                      </a:pPr>
                      <a:r>
                        <a:rPr kumimoji="1" lang="ja-JP" altLang="en-US" dirty="0"/>
                        <a:t>日付・押印・宛先を忘れないこと</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466508"/>
                  </a:ext>
                </a:extLst>
              </a:tr>
              <a:tr h="930993">
                <a:tc>
                  <a:txBody>
                    <a:bodyPr/>
                    <a:lstStyle/>
                    <a:p>
                      <a:pPr marL="285750" indent="-285750">
                        <a:lnSpc>
                          <a:spcPct val="150000"/>
                        </a:lnSpc>
                        <a:buFont typeface="Arial" panose="020B0604020202020204" pitchFamily="34" charset="0"/>
                        <a:buChar char="•"/>
                      </a:pPr>
                      <a:r>
                        <a:rPr kumimoji="1" lang="ja-JP" altLang="en-US" dirty="0"/>
                        <a:t>対象労働者は「判定対象期間内の歴月の末日」の雇用保険被保険者数（退職予定者を除く）</a:t>
                      </a:r>
                      <a:endParaRPr kumimoji="1" lang="en-US" altLang="ja-JP"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6158013"/>
                  </a:ext>
                </a:extLst>
              </a:tr>
              <a:tr h="930993">
                <a:tc>
                  <a:txBody>
                    <a:bodyPr/>
                    <a:lstStyle/>
                    <a:p>
                      <a:pPr marL="285750" indent="-285750">
                        <a:lnSpc>
                          <a:spcPct val="150000"/>
                        </a:lnSpc>
                        <a:buFont typeface="Arial" panose="020B0604020202020204" pitchFamily="34" charset="0"/>
                        <a:buChar char="•"/>
                      </a:pPr>
                      <a:r>
                        <a:rPr kumimoji="1" lang="ja-JP" altLang="en-US" dirty="0"/>
                        <a:t>事業の種類・産業分類（中分類）は</a:t>
                      </a:r>
                      <a:endParaRPr kumimoji="1" lang="en-US" altLang="ja-JP" dirty="0"/>
                    </a:p>
                    <a:p>
                      <a:pPr marL="0" indent="0">
                        <a:lnSpc>
                          <a:spcPct val="150000"/>
                        </a:lnSpc>
                        <a:buFont typeface="Arial" panose="020B0604020202020204" pitchFamily="34" charset="0"/>
                        <a:buNone/>
                      </a:pPr>
                      <a:r>
                        <a:rPr kumimoji="1" lang="en-US" altLang="ja-JP" dirty="0"/>
                        <a:t>【</a:t>
                      </a:r>
                      <a:r>
                        <a:rPr kumimoji="1" lang="ja-JP" altLang="en-US" dirty="0"/>
                        <a:t>日本標準産業分類</a:t>
                      </a:r>
                      <a:r>
                        <a:rPr kumimoji="1" lang="en-US" altLang="ja-JP" dirty="0"/>
                        <a:t>(</a:t>
                      </a:r>
                      <a:r>
                        <a:rPr kumimoji="1" lang="ja-JP" altLang="en-US" dirty="0"/>
                        <a:t>平成</a:t>
                      </a:r>
                      <a:r>
                        <a:rPr kumimoji="1" lang="en-US" altLang="ja-JP" dirty="0"/>
                        <a:t>25</a:t>
                      </a:r>
                      <a:r>
                        <a:rPr kumimoji="1" lang="ja-JP" altLang="en-US" dirty="0"/>
                        <a:t>年</a:t>
                      </a:r>
                      <a:r>
                        <a:rPr kumimoji="1" lang="en-US" altLang="ja-JP" dirty="0"/>
                        <a:t>10</a:t>
                      </a:r>
                      <a:r>
                        <a:rPr kumimoji="1" lang="ja-JP" altLang="en-US" dirty="0"/>
                        <a:t>月改定</a:t>
                      </a:r>
                      <a:r>
                        <a:rPr kumimoji="1" lang="en-US" altLang="ja-JP" dirty="0"/>
                        <a:t>)】</a:t>
                      </a:r>
                    </a:p>
                    <a:p>
                      <a:pPr marL="0" indent="0">
                        <a:lnSpc>
                          <a:spcPct val="150000"/>
                        </a:lnSpc>
                        <a:buFont typeface="Arial" panose="020B0604020202020204" pitchFamily="34" charset="0"/>
                        <a:buNone/>
                      </a:pPr>
                      <a:r>
                        <a:rPr lang="en-US" altLang="ja-JP" dirty="0">
                          <a:hlinkClick r:id="rId3"/>
                        </a:rPr>
                        <a:t>https://www.soumu.go.jp/toukei_toukatsu/index/seido/sangyo/02toukatsu01_03000044.html</a:t>
                      </a:r>
                      <a:endParaRPr lang="en-US" altLang="ja-JP" dirty="0"/>
                    </a:p>
                    <a:p>
                      <a:pPr marL="0" indent="0">
                        <a:lnSpc>
                          <a:spcPct val="150000"/>
                        </a:lnSpc>
                        <a:buFont typeface="Arial" panose="020B0604020202020204" pitchFamily="34" charset="0"/>
                        <a:buNone/>
                      </a:pPr>
                      <a:r>
                        <a:rPr kumimoji="1" lang="ja-JP" altLang="en-US" dirty="0"/>
                        <a:t>を参照。（中分類の二桁の数字）</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9745996"/>
                  </a:ext>
                </a:extLst>
              </a:tr>
            </a:tbl>
          </a:graphicData>
        </a:graphic>
      </p:graphicFrame>
      <p:sp>
        <p:nvSpPr>
          <p:cNvPr id="9" name="テキスト ボックス 8">
            <a:extLst>
              <a:ext uri="{FF2B5EF4-FFF2-40B4-BE49-F238E27FC236}">
                <a16:creationId xmlns:a16="http://schemas.microsoft.com/office/drawing/2014/main" id="{BB2A1254-893C-43C8-90BD-479AC3CA0213}"/>
              </a:ext>
            </a:extLst>
          </p:cNvPr>
          <p:cNvSpPr txBox="1"/>
          <p:nvPr/>
        </p:nvSpPr>
        <p:spPr>
          <a:xfrm>
            <a:off x="215153" y="164958"/>
            <a:ext cx="4108817" cy="369332"/>
          </a:xfrm>
          <a:prstGeom prst="rect">
            <a:avLst/>
          </a:prstGeom>
          <a:noFill/>
        </p:spPr>
        <p:txBody>
          <a:bodyPr wrap="none" rtlCol="0">
            <a:spAutoFit/>
          </a:bodyPr>
          <a:lstStyle/>
          <a:p>
            <a:r>
              <a:rPr kumimoji="1" lang="ja-JP" altLang="en-US" b="1" dirty="0">
                <a:solidFill>
                  <a:schemeClr val="accent1"/>
                </a:solidFill>
              </a:rPr>
              <a:t>雇用調整助成金の支給申請書の書き方</a:t>
            </a:r>
          </a:p>
        </p:txBody>
      </p:sp>
    </p:spTree>
    <p:extLst>
      <p:ext uri="{BB962C8B-B14F-4D97-AF65-F5344CB8AC3E}">
        <p14:creationId xmlns:p14="http://schemas.microsoft.com/office/powerpoint/2010/main" val="42492751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4A241B27-2077-4F6B-AAFC-AF479E971C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9512" y="1398495"/>
            <a:ext cx="5706487" cy="1584471"/>
          </a:xfrm>
          <a:prstGeom prst="rect">
            <a:avLst/>
          </a:prstGeom>
        </p:spPr>
      </p:pic>
      <p:pic>
        <p:nvPicPr>
          <p:cNvPr id="9" name="図 8">
            <a:extLst>
              <a:ext uri="{FF2B5EF4-FFF2-40B4-BE49-F238E27FC236}">
                <a16:creationId xmlns:a16="http://schemas.microsoft.com/office/drawing/2014/main" id="{4AB3AE34-C7CD-490B-B45A-DB85DF421A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5999" y="1042426"/>
            <a:ext cx="5880847" cy="5576482"/>
          </a:xfrm>
          <a:prstGeom prst="rect">
            <a:avLst/>
          </a:prstGeom>
        </p:spPr>
      </p:pic>
      <p:sp>
        <p:nvSpPr>
          <p:cNvPr id="10" name="正方形/長方形 9">
            <a:extLst>
              <a:ext uri="{FF2B5EF4-FFF2-40B4-BE49-F238E27FC236}">
                <a16:creationId xmlns:a16="http://schemas.microsoft.com/office/drawing/2014/main" id="{4AA3708C-4312-486D-8B9E-EFE143FC72D9}"/>
              </a:ext>
            </a:extLst>
          </p:cNvPr>
          <p:cNvSpPr/>
          <p:nvPr/>
        </p:nvSpPr>
        <p:spPr>
          <a:xfrm>
            <a:off x="8248975" y="4972372"/>
            <a:ext cx="1889201" cy="46218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B7A6CD57-FED1-48CA-A4F8-F4D6C143D65F}"/>
              </a:ext>
            </a:extLst>
          </p:cNvPr>
          <p:cNvCxnSpPr>
            <a:cxnSpLocks/>
            <a:stCxn id="10" idx="1"/>
          </p:cNvCxnSpPr>
          <p:nvPr/>
        </p:nvCxnSpPr>
        <p:spPr>
          <a:xfrm flipH="1" flipV="1">
            <a:off x="3144592" y="1728132"/>
            <a:ext cx="5104383" cy="34753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CA128C23-2E61-40D9-B700-78D149D8744A}"/>
              </a:ext>
            </a:extLst>
          </p:cNvPr>
          <p:cNvCxnSpPr>
            <a:cxnSpLocks/>
            <a:stCxn id="10" idx="1"/>
          </p:cNvCxnSpPr>
          <p:nvPr/>
        </p:nvCxnSpPr>
        <p:spPr>
          <a:xfrm flipH="1" flipV="1">
            <a:off x="3144592" y="2541864"/>
            <a:ext cx="5104383" cy="26616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F618D983-A630-4739-A498-7229DA1EF448}"/>
              </a:ext>
            </a:extLst>
          </p:cNvPr>
          <p:cNvSpPr txBox="1"/>
          <p:nvPr/>
        </p:nvSpPr>
        <p:spPr>
          <a:xfrm>
            <a:off x="9047409" y="5018800"/>
            <a:ext cx="427839" cy="369332"/>
          </a:xfrm>
          <a:prstGeom prst="rect">
            <a:avLst/>
          </a:prstGeom>
          <a:solidFill>
            <a:schemeClr val="bg1"/>
          </a:solidFill>
        </p:spPr>
        <p:txBody>
          <a:bodyPr wrap="square" rtlCol="0">
            <a:spAutoFit/>
          </a:bodyPr>
          <a:lstStyle/>
          <a:p>
            <a:r>
              <a:rPr kumimoji="1" lang="ja-JP" altLang="en-US" b="1" dirty="0">
                <a:solidFill>
                  <a:schemeClr val="accent1"/>
                </a:solidFill>
              </a:rPr>
              <a:t>＋</a:t>
            </a:r>
          </a:p>
        </p:txBody>
      </p:sp>
      <p:sp>
        <p:nvSpPr>
          <p:cNvPr id="15" name="正方形/長方形 14">
            <a:extLst>
              <a:ext uri="{FF2B5EF4-FFF2-40B4-BE49-F238E27FC236}">
                <a16:creationId xmlns:a16="http://schemas.microsoft.com/office/drawing/2014/main" id="{E9E8F499-DABD-4037-B369-01B56218338F}"/>
              </a:ext>
            </a:extLst>
          </p:cNvPr>
          <p:cNvSpPr/>
          <p:nvPr/>
        </p:nvSpPr>
        <p:spPr>
          <a:xfrm>
            <a:off x="10746740" y="4983954"/>
            <a:ext cx="486563" cy="439024"/>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a:extLst>
              <a:ext uri="{FF2B5EF4-FFF2-40B4-BE49-F238E27FC236}">
                <a16:creationId xmlns:a16="http://schemas.microsoft.com/office/drawing/2014/main" id="{5DD05CB5-C625-4BBD-8B9F-64F1C85DEC19}"/>
              </a:ext>
            </a:extLst>
          </p:cNvPr>
          <p:cNvCxnSpPr>
            <a:cxnSpLocks/>
            <a:stCxn id="15" idx="1"/>
          </p:cNvCxnSpPr>
          <p:nvPr/>
        </p:nvCxnSpPr>
        <p:spPr>
          <a:xfrm flipH="1" flipV="1">
            <a:off x="5620624" y="1728132"/>
            <a:ext cx="5126116" cy="347533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9" name="直線矢印コネクタ 18">
            <a:extLst>
              <a:ext uri="{FF2B5EF4-FFF2-40B4-BE49-F238E27FC236}">
                <a16:creationId xmlns:a16="http://schemas.microsoft.com/office/drawing/2014/main" id="{36144AAC-1FFD-449B-8B30-B5A40E0499D5}"/>
              </a:ext>
            </a:extLst>
          </p:cNvPr>
          <p:cNvCxnSpPr>
            <a:cxnSpLocks/>
            <a:stCxn id="15" idx="1"/>
          </p:cNvCxnSpPr>
          <p:nvPr/>
        </p:nvCxnSpPr>
        <p:spPr>
          <a:xfrm flipH="1" flipV="1">
            <a:off x="5620624" y="2541864"/>
            <a:ext cx="5126116" cy="266160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7" name="テキスト ボックス 16">
            <a:extLst>
              <a:ext uri="{FF2B5EF4-FFF2-40B4-BE49-F238E27FC236}">
                <a16:creationId xmlns:a16="http://schemas.microsoft.com/office/drawing/2014/main" id="{F57FD6E6-0295-40CA-A424-D0879B0C8E66}"/>
              </a:ext>
            </a:extLst>
          </p:cNvPr>
          <p:cNvSpPr txBox="1"/>
          <p:nvPr/>
        </p:nvSpPr>
        <p:spPr>
          <a:xfrm>
            <a:off x="215153" y="164958"/>
            <a:ext cx="4108817" cy="369332"/>
          </a:xfrm>
          <a:prstGeom prst="rect">
            <a:avLst/>
          </a:prstGeom>
          <a:noFill/>
        </p:spPr>
        <p:txBody>
          <a:bodyPr wrap="none" rtlCol="0">
            <a:spAutoFit/>
          </a:bodyPr>
          <a:lstStyle/>
          <a:p>
            <a:r>
              <a:rPr kumimoji="1" lang="ja-JP" altLang="en-US" b="1" dirty="0">
                <a:solidFill>
                  <a:schemeClr val="accent1"/>
                </a:solidFill>
              </a:rPr>
              <a:t>雇用調整助成金の支給申請書の書き方</a:t>
            </a:r>
          </a:p>
        </p:txBody>
      </p:sp>
    </p:spTree>
    <p:extLst>
      <p:ext uri="{BB962C8B-B14F-4D97-AF65-F5344CB8AC3E}">
        <p14:creationId xmlns:p14="http://schemas.microsoft.com/office/powerpoint/2010/main" val="2904780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4A241B27-2077-4F6B-AAFC-AF479E971C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9512" y="1398495"/>
            <a:ext cx="5706487" cy="1584471"/>
          </a:xfrm>
          <a:prstGeom prst="rect">
            <a:avLst/>
          </a:prstGeom>
        </p:spPr>
      </p:pic>
      <p:pic>
        <p:nvPicPr>
          <p:cNvPr id="9" name="図 8">
            <a:extLst>
              <a:ext uri="{FF2B5EF4-FFF2-40B4-BE49-F238E27FC236}">
                <a16:creationId xmlns:a16="http://schemas.microsoft.com/office/drawing/2014/main" id="{4AB3AE34-C7CD-490B-B45A-DB85DF421A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5999" y="1042426"/>
            <a:ext cx="5880847" cy="5576482"/>
          </a:xfrm>
          <a:prstGeom prst="rect">
            <a:avLst/>
          </a:prstGeom>
        </p:spPr>
      </p:pic>
      <p:sp>
        <p:nvSpPr>
          <p:cNvPr id="32" name="正方形/長方形 31">
            <a:extLst>
              <a:ext uri="{FF2B5EF4-FFF2-40B4-BE49-F238E27FC236}">
                <a16:creationId xmlns:a16="http://schemas.microsoft.com/office/drawing/2014/main" id="{EB57DFCD-1230-4E63-BCA3-C926574685B9}"/>
              </a:ext>
            </a:extLst>
          </p:cNvPr>
          <p:cNvSpPr/>
          <p:nvPr/>
        </p:nvSpPr>
        <p:spPr>
          <a:xfrm>
            <a:off x="8489660" y="6158752"/>
            <a:ext cx="1560352" cy="460155"/>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矢印コネクタ 32">
            <a:extLst>
              <a:ext uri="{FF2B5EF4-FFF2-40B4-BE49-F238E27FC236}">
                <a16:creationId xmlns:a16="http://schemas.microsoft.com/office/drawing/2014/main" id="{AE8D8BD4-BA3A-4108-9F1B-4CBB7972ACAF}"/>
              </a:ext>
            </a:extLst>
          </p:cNvPr>
          <p:cNvCxnSpPr>
            <a:cxnSpLocks/>
            <a:stCxn id="32" idx="1"/>
            <a:endCxn id="3" idx="2"/>
          </p:cNvCxnSpPr>
          <p:nvPr/>
        </p:nvCxnSpPr>
        <p:spPr>
          <a:xfrm flipH="1" flipV="1">
            <a:off x="3242756" y="2982966"/>
            <a:ext cx="5246904" cy="3405864"/>
          </a:xfrm>
          <a:prstGeom prst="straightConnector1">
            <a:avLst/>
          </a:prstGeom>
          <a:ln w="38100">
            <a:solidFill>
              <a:schemeClr val="accent3"/>
            </a:solidFill>
            <a:tailEnd type="triangle"/>
          </a:ln>
        </p:spPr>
        <p:style>
          <a:lnRef idx="1">
            <a:schemeClr val="accent2"/>
          </a:lnRef>
          <a:fillRef idx="0">
            <a:schemeClr val="accent2"/>
          </a:fillRef>
          <a:effectRef idx="0">
            <a:schemeClr val="accent2"/>
          </a:effectRef>
          <a:fontRef idx="minor">
            <a:schemeClr val="tx1"/>
          </a:fontRef>
        </p:style>
      </p:cxnSp>
      <p:sp>
        <p:nvSpPr>
          <p:cNvPr id="35" name="正方形/長方形 34">
            <a:extLst>
              <a:ext uri="{FF2B5EF4-FFF2-40B4-BE49-F238E27FC236}">
                <a16:creationId xmlns:a16="http://schemas.microsoft.com/office/drawing/2014/main" id="{3186BBFD-C99B-4205-B169-2616FE09DB94}"/>
              </a:ext>
            </a:extLst>
          </p:cNvPr>
          <p:cNvSpPr/>
          <p:nvPr/>
        </p:nvSpPr>
        <p:spPr>
          <a:xfrm>
            <a:off x="10366257" y="6158752"/>
            <a:ext cx="1560352" cy="460155"/>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矢印コネクタ 35">
            <a:extLst>
              <a:ext uri="{FF2B5EF4-FFF2-40B4-BE49-F238E27FC236}">
                <a16:creationId xmlns:a16="http://schemas.microsoft.com/office/drawing/2014/main" id="{AA0DC05C-C3F0-4F55-8AA6-F02E66A1C2C9}"/>
              </a:ext>
            </a:extLst>
          </p:cNvPr>
          <p:cNvCxnSpPr>
            <a:cxnSpLocks/>
            <a:stCxn id="35" idx="1"/>
          </p:cNvCxnSpPr>
          <p:nvPr/>
        </p:nvCxnSpPr>
        <p:spPr>
          <a:xfrm flipH="1" flipV="1">
            <a:off x="5469623" y="2982966"/>
            <a:ext cx="4896634" cy="3405864"/>
          </a:xfrm>
          <a:prstGeom prst="straightConnector1">
            <a:avLst/>
          </a:prstGeom>
          <a:ln w="38100">
            <a:solidFill>
              <a:schemeClr val="accent6"/>
            </a:solidFill>
            <a:tailEnd type="triangle"/>
          </a:ln>
        </p:spPr>
        <p:style>
          <a:lnRef idx="1">
            <a:schemeClr val="accent2"/>
          </a:lnRef>
          <a:fillRef idx="0">
            <a:schemeClr val="accent2"/>
          </a:fillRef>
          <a:effectRef idx="0">
            <a:schemeClr val="accent2"/>
          </a:effectRef>
          <a:fontRef idx="minor">
            <a:schemeClr val="tx1"/>
          </a:fontRef>
        </p:style>
      </p:cxnSp>
      <p:sp>
        <p:nvSpPr>
          <p:cNvPr id="11" name="テキスト ボックス 10">
            <a:extLst>
              <a:ext uri="{FF2B5EF4-FFF2-40B4-BE49-F238E27FC236}">
                <a16:creationId xmlns:a16="http://schemas.microsoft.com/office/drawing/2014/main" id="{D2CFC490-44E9-4CFC-8B76-5E9CC02000A9}"/>
              </a:ext>
            </a:extLst>
          </p:cNvPr>
          <p:cNvSpPr txBox="1"/>
          <p:nvPr/>
        </p:nvSpPr>
        <p:spPr>
          <a:xfrm>
            <a:off x="215153" y="164958"/>
            <a:ext cx="4108817" cy="369332"/>
          </a:xfrm>
          <a:prstGeom prst="rect">
            <a:avLst/>
          </a:prstGeom>
          <a:noFill/>
        </p:spPr>
        <p:txBody>
          <a:bodyPr wrap="none" rtlCol="0">
            <a:spAutoFit/>
          </a:bodyPr>
          <a:lstStyle/>
          <a:p>
            <a:r>
              <a:rPr kumimoji="1" lang="ja-JP" altLang="en-US" b="1" dirty="0">
                <a:solidFill>
                  <a:schemeClr val="accent1"/>
                </a:solidFill>
              </a:rPr>
              <a:t>雇用調整助成金の支給申請書の書き方</a:t>
            </a:r>
          </a:p>
        </p:txBody>
      </p:sp>
    </p:spTree>
    <p:extLst>
      <p:ext uri="{BB962C8B-B14F-4D97-AF65-F5344CB8AC3E}">
        <p14:creationId xmlns:p14="http://schemas.microsoft.com/office/powerpoint/2010/main" val="1250504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3877985" cy="369332"/>
          </a:xfrm>
          <a:prstGeom prst="rect">
            <a:avLst/>
          </a:prstGeom>
          <a:noFill/>
        </p:spPr>
        <p:txBody>
          <a:bodyPr wrap="none" rtlCol="0">
            <a:spAutoFit/>
          </a:bodyPr>
          <a:lstStyle/>
          <a:p>
            <a:r>
              <a:rPr kumimoji="1" lang="ja-JP" altLang="en-US" b="1" dirty="0">
                <a:solidFill>
                  <a:schemeClr val="accent1"/>
                </a:solidFill>
              </a:rPr>
              <a:t>雇用調整助成金の添付書類について</a:t>
            </a:r>
          </a:p>
        </p:txBody>
      </p:sp>
      <p:graphicFrame>
        <p:nvGraphicFramePr>
          <p:cNvPr id="3" name="表 3">
            <a:extLst>
              <a:ext uri="{FF2B5EF4-FFF2-40B4-BE49-F238E27FC236}">
                <a16:creationId xmlns:a16="http://schemas.microsoft.com/office/drawing/2014/main" id="{6B8E32BA-FBAF-4200-938A-161FA2CB14EE}"/>
              </a:ext>
            </a:extLst>
          </p:cNvPr>
          <p:cNvGraphicFramePr>
            <a:graphicFrameLocks noGrp="1"/>
          </p:cNvGraphicFramePr>
          <p:nvPr>
            <p:extLst>
              <p:ext uri="{D42A27DB-BD31-4B8C-83A1-F6EECF244321}">
                <p14:modId xmlns:p14="http://schemas.microsoft.com/office/powerpoint/2010/main" val="1874131494"/>
              </p:ext>
            </p:extLst>
          </p:nvPr>
        </p:nvGraphicFramePr>
        <p:xfrm>
          <a:off x="681789" y="1233537"/>
          <a:ext cx="10828422" cy="5151221"/>
        </p:xfrm>
        <a:graphic>
          <a:graphicData uri="http://schemas.openxmlformats.org/drawingml/2006/table">
            <a:tbl>
              <a:tblPr firstRow="1" bandRow="1">
                <a:tableStyleId>{5C22544A-7EE6-4342-B048-85BDC9FD1C3A}</a:tableStyleId>
              </a:tblPr>
              <a:tblGrid>
                <a:gridCol w="4235115">
                  <a:extLst>
                    <a:ext uri="{9D8B030D-6E8A-4147-A177-3AD203B41FA5}">
                      <a16:colId xmlns:a16="http://schemas.microsoft.com/office/drawing/2014/main" val="1016936249"/>
                    </a:ext>
                  </a:extLst>
                </a:gridCol>
                <a:gridCol w="6593307">
                  <a:extLst>
                    <a:ext uri="{9D8B030D-6E8A-4147-A177-3AD203B41FA5}">
                      <a16:colId xmlns:a16="http://schemas.microsoft.com/office/drawing/2014/main" val="2075705599"/>
                    </a:ext>
                  </a:extLst>
                </a:gridCol>
              </a:tblGrid>
              <a:tr h="427926">
                <a:tc>
                  <a:txBody>
                    <a:bodyPr/>
                    <a:lstStyle/>
                    <a:p>
                      <a:pPr algn="ctr"/>
                      <a:r>
                        <a:rPr kumimoji="1" lang="ja-JP" altLang="en-US" dirty="0"/>
                        <a:t>支給申請に必要な添付書類</a:t>
                      </a:r>
                    </a:p>
                  </a:txBody>
                  <a:tcPr anchor="ctr"/>
                </a:tc>
                <a:tc>
                  <a:txBody>
                    <a:bodyPr/>
                    <a:lstStyle/>
                    <a:p>
                      <a:pPr algn="ctr"/>
                      <a:r>
                        <a:rPr kumimoji="1" lang="ja-JP" altLang="en-US" dirty="0"/>
                        <a:t>注意点</a:t>
                      </a:r>
                    </a:p>
                  </a:txBody>
                  <a:tcPr anchor="ctr"/>
                </a:tc>
                <a:extLst>
                  <a:ext uri="{0D108BD9-81ED-4DB2-BD59-A6C34878D82A}">
                    <a16:rowId xmlns:a16="http://schemas.microsoft.com/office/drawing/2014/main" val="516275816"/>
                  </a:ext>
                </a:extLst>
              </a:tr>
              <a:tr h="1092331">
                <a:tc>
                  <a:txBody>
                    <a:bodyPr/>
                    <a:lstStyle/>
                    <a:p>
                      <a:r>
                        <a:rPr kumimoji="1" lang="ja-JP" altLang="en-US" b="1" dirty="0"/>
                        <a:t>出勤簿・タイムカードの写しなど</a:t>
                      </a:r>
                    </a:p>
                  </a:txBody>
                  <a:tcPr anchor="ctr"/>
                </a:tc>
                <a:tc>
                  <a:txBody>
                    <a:bodyPr/>
                    <a:lstStyle/>
                    <a:p>
                      <a:pPr marL="285750" indent="-285750" algn="l">
                        <a:lnSpc>
                          <a:spcPct val="150000"/>
                        </a:lnSpc>
                        <a:buFont typeface="Arial" panose="020B0604020202020204" pitchFamily="34" charset="0"/>
                        <a:buChar char="•"/>
                      </a:pPr>
                      <a:r>
                        <a:rPr kumimoji="1" lang="ja-JP" altLang="en-US" b="1" dirty="0"/>
                        <a:t>労働日・公休日・休業の実績がわかるもの</a:t>
                      </a:r>
                      <a:endParaRPr kumimoji="1" lang="en-US" altLang="ja-JP" b="1" dirty="0"/>
                    </a:p>
                    <a:p>
                      <a:pPr marL="285750" indent="-285750" algn="l">
                        <a:lnSpc>
                          <a:spcPct val="150000"/>
                        </a:lnSpc>
                        <a:buFont typeface="Arial" panose="020B0604020202020204" pitchFamily="34" charset="0"/>
                        <a:buChar char="•"/>
                      </a:pPr>
                      <a:r>
                        <a:rPr kumimoji="1" lang="ja-JP" altLang="en-US" b="1" dirty="0"/>
                        <a:t>シフト制の場合は「勤務カレンダー」「シフト表」など</a:t>
                      </a:r>
                    </a:p>
                  </a:txBody>
                  <a:tcPr anchor="ctr"/>
                </a:tc>
                <a:extLst>
                  <a:ext uri="{0D108BD9-81ED-4DB2-BD59-A6C34878D82A}">
                    <a16:rowId xmlns:a16="http://schemas.microsoft.com/office/drawing/2014/main" val="1899985726"/>
                  </a:ext>
                </a:extLst>
              </a:tr>
              <a:tr h="1630099">
                <a:tc>
                  <a:txBody>
                    <a:bodyPr/>
                    <a:lstStyle/>
                    <a:p>
                      <a:r>
                        <a:rPr kumimoji="1" lang="ja-JP" altLang="en-US" b="1" dirty="0"/>
                        <a:t>賃金台帳の写しなど</a:t>
                      </a:r>
                      <a:endParaRPr kumimoji="1" lang="en-US" altLang="ja-JP" b="1" dirty="0"/>
                    </a:p>
                    <a:p>
                      <a:r>
                        <a:rPr kumimoji="1" lang="ja-JP" altLang="en-US" b="1" dirty="0"/>
                        <a:t>（給与明細の写しなどでも可）</a:t>
                      </a:r>
                    </a:p>
                  </a:txBody>
                  <a:tcPr anchor="ctr"/>
                </a:tc>
                <a:tc>
                  <a:txBody>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b="1" dirty="0"/>
                        <a:t>休業手当と通常の賃金手当が明確に区分されていること</a:t>
                      </a:r>
                      <a:endParaRPr kumimoji="1" lang="en-US" altLang="ja-JP" b="1" dirty="0"/>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1" lang="ja-JP" altLang="en-US" b="1" dirty="0"/>
                        <a:t>　（</a:t>
                      </a:r>
                      <a:r>
                        <a:rPr kumimoji="1" lang="en-US" altLang="ja-JP" b="1" dirty="0"/>
                        <a:t>100%</a:t>
                      </a:r>
                      <a:r>
                        <a:rPr kumimoji="1" lang="ja-JP" altLang="en-US" b="1" dirty="0"/>
                        <a:t>支給の場合は区分されて無くても良い）</a:t>
                      </a:r>
                    </a:p>
                    <a:p>
                      <a:pPr marL="285750" indent="-285750" algn="l">
                        <a:lnSpc>
                          <a:spcPct val="150000"/>
                        </a:lnSpc>
                        <a:buFont typeface="Arial" panose="020B0604020202020204" pitchFamily="34" charset="0"/>
                        <a:buChar char="•"/>
                      </a:pPr>
                      <a:r>
                        <a:rPr kumimoji="1" lang="ja-JP" altLang="en-US" b="1" dirty="0"/>
                        <a:t>判定基礎期間を含め前</a:t>
                      </a:r>
                      <a:r>
                        <a:rPr kumimoji="1" lang="en-US" altLang="ja-JP" b="1" dirty="0"/>
                        <a:t>4</a:t>
                      </a:r>
                      <a:r>
                        <a:rPr kumimoji="1" lang="ja-JP" altLang="en-US" b="1" dirty="0"/>
                        <a:t>ヶ月</a:t>
                      </a:r>
                      <a:endParaRPr kumimoji="1" lang="en-US" altLang="ja-JP" b="1" dirty="0"/>
                    </a:p>
                  </a:txBody>
                  <a:tcPr anchor="ctr"/>
                </a:tc>
                <a:extLst>
                  <a:ext uri="{0D108BD9-81ED-4DB2-BD59-A6C34878D82A}">
                    <a16:rowId xmlns:a16="http://schemas.microsoft.com/office/drawing/2014/main" val="3207182413"/>
                  </a:ext>
                </a:extLst>
              </a:tr>
              <a:tr h="2000865">
                <a:tc>
                  <a:txBody>
                    <a:bodyPr/>
                    <a:lstStyle/>
                    <a:p>
                      <a:r>
                        <a:rPr kumimoji="1" lang="ja-JP" altLang="en-US" b="1" dirty="0"/>
                        <a:t>就業規則・給与規程・労働条件通知書の写しなど</a:t>
                      </a:r>
                    </a:p>
                  </a:txBody>
                  <a:tcPr anchor="ctr"/>
                </a:tc>
                <a:tc>
                  <a:txBody>
                    <a:bodyPr/>
                    <a:lstStyle/>
                    <a:p>
                      <a:pPr marL="285750" indent="-285750" algn="l">
                        <a:lnSpc>
                          <a:spcPct val="150000"/>
                        </a:lnSpc>
                        <a:buFont typeface="Arial" panose="020B0604020202020204" pitchFamily="34" charset="0"/>
                        <a:buChar char="•"/>
                      </a:pPr>
                      <a:r>
                        <a:rPr kumimoji="1" lang="ja-JP" altLang="en-US" b="1" dirty="0"/>
                        <a:t>所定労働日・所定休日・所定労働時間等や、賃金締切日等が確認できるもの</a:t>
                      </a:r>
                      <a:endParaRPr kumimoji="1" lang="en-US" altLang="ja-JP" b="1" dirty="0"/>
                    </a:p>
                    <a:p>
                      <a:pPr marL="285750" indent="-285750" algn="l">
                        <a:lnSpc>
                          <a:spcPct val="150000"/>
                        </a:lnSpc>
                        <a:buFont typeface="Arial" panose="020B0604020202020204" pitchFamily="34" charset="0"/>
                        <a:buChar char="•"/>
                      </a:pPr>
                      <a:r>
                        <a:rPr kumimoji="1" lang="ja-JP" altLang="en-US" b="1" dirty="0"/>
                        <a:t>変形労働時間制・事業場みなし労働時間制・裁量労働制の場合は、労使協定書または監督所に届出た届出書の写し</a:t>
                      </a:r>
                    </a:p>
                  </a:txBody>
                  <a:tcPr anchor="ctr"/>
                </a:tc>
                <a:extLst>
                  <a:ext uri="{0D108BD9-81ED-4DB2-BD59-A6C34878D82A}">
                    <a16:rowId xmlns:a16="http://schemas.microsoft.com/office/drawing/2014/main" val="2063338452"/>
                  </a:ext>
                </a:extLst>
              </a:tr>
            </a:tbl>
          </a:graphicData>
        </a:graphic>
      </p:graphicFrame>
    </p:spTree>
    <p:extLst>
      <p:ext uri="{BB962C8B-B14F-4D97-AF65-F5344CB8AC3E}">
        <p14:creationId xmlns:p14="http://schemas.microsoft.com/office/powerpoint/2010/main" val="4178651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3416320" cy="369332"/>
          </a:xfrm>
          <a:prstGeom prst="rect">
            <a:avLst/>
          </a:prstGeom>
          <a:noFill/>
        </p:spPr>
        <p:txBody>
          <a:bodyPr wrap="none" rtlCol="0">
            <a:spAutoFit/>
          </a:bodyPr>
          <a:lstStyle/>
          <a:p>
            <a:r>
              <a:rPr lang="ja-JP" altLang="en-US" b="1" dirty="0">
                <a:solidFill>
                  <a:schemeClr val="accent1"/>
                </a:solidFill>
              </a:rPr>
              <a:t>雇用保険被保険者の場合は以上</a:t>
            </a:r>
            <a:endParaRPr kumimoji="1" lang="ja-JP" altLang="en-US" b="1" dirty="0">
              <a:solidFill>
                <a:schemeClr val="accent1"/>
              </a:solidFill>
            </a:endParaRPr>
          </a:p>
        </p:txBody>
      </p:sp>
      <p:sp>
        <p:nvSpPr>
          <p:cNvPr id="2" name="テキスト ボックス 1">
            <a:extLst>
              <a:ext uri="{FF2B5EF4-FFF2-40B4-BE49-F238E27FC236}">
                <a16:creationId xmlns:a16="http://schemas.microsoft.com/office/drawing/2014/main" id="{FBCB62DE-99A8-439A-9AC8-9BEA5D255D27}"/>
              </a:ext>
            </a:extLst>
          </p:cNvPr>
          <p:cNvSpPr txBox="1"/>
          <p:nvPr/>
        </p:nvSpPr>
        <p:spPr>
          <a:xfrm>
            <a:off x="2079516" y="1220343"/>
            <a:ext cx="8032968" cy="5276188"/>
          </a:xfrm>
          <a:prstGeom prst="rect">
            <a:avLst/>
          </a:prstGeom>
          <a:noFill/>
        </p:spPr>
        <p:txBody>
          <a:bodyPr wrap="none" rtlCol="0">
            <a:spAutoFit/>
          </a:bodyPr>
          <a:lstStyle/>
          <a:p>
            <a:r>
              <a:rPr kumimoji="1" lang="ja-JP" altLang="en-US" sz="3600" b="1" dirty="0"/>
              <a:t>雇用保険被保険者の場合は以上</a:t>
            </a:r>
            <a:endParaRPr kumimoji="1" lang="en-US" altLang="ja-JP" sz="3600" b="1" dirty="0"/>
          </a:p>
          <a:p>
            <a:endParaRPr lang="en-US" altLang="ja-JP" sz="3600" b="1" dirty="0"/>
          </a:p>
          <a:p>
            <a:r>
              <a:rPr kumimoji="1" lang="ja-JP" altLang="en-US" sz="3600" b="1" dirty="0"/>
              <a:t>次からは</a:t>
            </a:r>
            <a:r>
              <a:rPr lang="ja-JP" altLang="en-US" sz="3600" b="1" dirty="0"/>
              <a:t>雇用保険被保険者以外の場合</a:t>
            </a:r>
            <a:endParaRPr lang="en-US" altLang="ja-JP" sz="3600" b="1" dirty="0"/>
          </a:p>
          <a:p>
            <a:endParaRPr kumimoji="1" lang="en-US" altLang="ja-JP" sz="3600" b="1" dirty="0"/>
          </a:p>
          <a:p>
            <a:r>
              <a:rPr lang="ja-JP" altLang="en-US" sz="3600" b="1" dirty="0"/>
              <a:t>違いがあるのは</a:t>
            </a:r>
            <a:endParaRPr lang="en-US" altLang="ja-JP" sz="3600" b="1" dirty="0"/>
          </a:p>
          <a:p>
            <a:pPr>
              <a:lnSpc>
                <a:spcPct val="150000"/>
              </a:lnSpc>
            </a:pPr>
            <a:r>
              <a:rPr kumimoji="1" lang="ja-JP" altLang="en-US" sz="3600" b="1" dirty="0"/>
              <a:t>・休業計画・実績一覧表</a:t>
            </a:r>
            <a:endParaRPr kumimoji="1" lang="en-US" altLang="ja-JP" sz="3600" b="1" dirty="0"/>
          </a:p>
          <a:p>
            <a:pPr>
              <a:lnSpc>
                <a:spcPct val="150000"/>
              </a:lnSpc>
            </a:pPr>
            <a:r>
              <a:rPr kumimoji="1" lang="ja-JP" altLang="en-US" sz="3600" b="1" dirty="0"/>
              <a:t>・助成額算定書</a:t>
            </a:r>
            <a:endParaRPr kumimoji="1" lang="en-US" altLang="ja-JP" sz="3600" b="1" dirty="0"/>
          </a:p>
          <a:p>
            <a:pPr>
              <a:lnSpc>
                <a:spcPct val="150000"/>
              </a:lnSpc>
            </a:pPr>
            <a:r>
              <a:rPr lang="ja-JP" altLang="en-US" sz="3600" b="1" dirty="0"/>
              <a:t>・支給申請書</a:t>
            </a:r>
            <a:endParaRPr kumimoji="1" lang="ja-JP" altLang="en-US" sz="3600" b="1" dirty="0"/>
          </a:p>
        </p:txBody>
      </p:sp>
    </p:spTree>
    <p:extLst>
      <p:ext uri="{BB962C8B-B14F-4D97-AF65-F5344CB8AC3E}">
        <p14:creationId xmlns:p14="http://schemas.microsoft.com/office/powerpoint/2010/main" val="7814913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5032147" cy="369332"/>
          </a:xfrm>
          <a:prstGeom prst="rect">
            <a:avLst/>
          </a:prstGeom>
          <a:noFill/>
        </p:spPr>
        <p:txBody>
          <a:bodyPr wrap="none" rtlCol="0">
            <a:spAutoFit/>
          </a:bodyPr>
          <a:lstStyle/>
          <a:p>
            <a:r>
              <a:rPr lang="ja-JP" altLang="en-US" b="1" dirty="0">
                <a:solidFill>
                  <a:schemeClr val="accent1"/>
                </a:solidFill>
              </a:rPr>
              <a:t>緊急雇用安定助成金</a:t>
            </a:r>
            <a:r>
              <a:rPr kumimoji="1" lang="ja-JP" altLang="en-US" b="1" dirty="0">
                <a:solidFill>
                  <a:schemeClr val="accent1"/>
                </a:solidFill>
              </a:rPr>
              <a:t>の休業実績一覧表の書き方</a:t>
            </a:r>
          </a:p>
        </p:txBody>
      </p:sp>
      <p:sp>
        <p:nvSpPr>
          <p:cNvPr id="9" name="テキスト ボックス 8">
            <a:extLst>
              <a:ext uri="{FF2B5EF4-FFF2-40B4-BE49-F238E27FC236}">
                <a16:creationId xmlns:a16="http://schemas.microsoft.com/office/drawing/2014/main" id="{47B0CDC1-73B8-4460-A3C3-F2EE16A70DC3}"/>
              </a:ext>
            </a:extLst>
          </p:cNvPr>
          <p:cNvSpPr txBox="1"/>
          <p:nvPr/>
        </p:nvSpPr>
        <p:spPr>
          <a:xfrm>
            <a:off x="5016467" y="1398494"/>
            <a:ext cx="7011856" cy="620426"/>
          </a:xfrm>
          <a:prstGeom prst="rect">
            <a:avLst/>
          </a:prstGeom>
          <a:noFill/>
        </p:spPr>
        <p:txBody>
          <a:bodyPr wrap="none" rtlCol="0">
            <a:spAutoFit/>
          </a:bodyPr>
          <a:lstStyle/>
          <a:p>
            <a:pPr>
              <a:lnSpc>
                <a:spcPct val="150000"/>
              </a:lnSpc>
            </a:pPr>
            <a:r>
              <a:rPr lang="ja-JP" altLang="en-US" sz="1200" dirty="0"/>
              <a:t>雇用調整助成金の様式ダウンロード（新型コロナウィルス感染症対策特例措置用）</a:t>
            </a:r>
          </a:p>
          <a:p>
            <a:pPr>
              <a:lnSpc>
                <a:spcPct val="150000"/>
              </a:lnSpc>
            </a:pPr>
            <a:r>
              <a:rPr lang="en-US" altLang="ja-JP" sz="1200" dirty="0">
                <a:hlinkClick r:id="rId2"/>
              </a:rPr>
              <a:t>https://www.mhlw.go.jp/stf/seisakunitsuite/bunya/koyouchouseijoseikin_20200410_forms.html</a:t>
            </a:r>
            <a:endParaRPr kumimoji="1" lang="ja-JP" altLang="en-US" sz="1200" dirty="0"/>
          </a:p>
        </p:txBody>
      </p:sp>
      <p:sp>
        <p:nvSpPr>
          <p:cNvPr id="11" name="テキスト ボックス 10">
            <a:extLst>
              <a:ext uri="{FF2B5EF4-FFF2-40B4-BE49-F238E27FC236}">
                <a16:creationId xmlns:a16="http://schemas.microsoft.com/office/drawing/2014/main" id="{78D95874-1EE7-4DAE-9CA9-5823A2E7D351}"/>
              </a:ext>
            </a:extLst>
          </p:cNvPr>
          <p:cNvSpPr txBox="1"/>
          <p:nvPr/>
        </p:nvSpPr>
        <p:spPr>
          <a:xfrm>
            <a:off x="5016467" y="2505670"/>
            <a:ext cx="4083169" cy="923330"/>
          </a:xfrm>
          <a:prstGeom prst="rect">
            <a:avLst/>
          </a:prstGeom>
          <a:noFill/>
        </p:spPr>
        <p:txBody>
          <a:bodyPr wrap="none" rtlCol="0">
            <a:spAutoFit/>
          </a:bodyPr>
          <a:lstStyle/>
          <a:p>
            <a:r>
              <a:rPr lang="ja-JP" altLang="en-US" dirty="0"/>
              <a:t>様式第</a:t>
            </a:r>
            <a:r>
              <a:rPr lang="en-US" altLang="ja-JP" dirty="0"/>
              <a:t>1</a:t>
            </a:r>
            <a:r>
              <a:rPr lang="ja-JP" altLang="en-US" dirty="0"/>
              <a:t>号</a:t>
            </a:r>
            <a:r>
              <a:rPr lang="en-US" altLang="ja-JP" dirty="0"/>
              <a:t>(3)</a:t>
            </a:r>
            <a:r>
              <a:rPr lang="ja-JP" altLang="en-US" dirty="0"/>
              <a:t>　休業計画・実績一覧表</a:t>
            </a:r>
            <a:endParaRPr lang="en-US" altLang="ja-JP" dirty="0"/>
          </a:p>
          <a:p>
            <a:endParaRPr lang="en-US" altLang="ja-JP" dirty="0"/>
          </a:p>
          <a:p>
            <a:r>
              <a:rPr lang="ja-JP" altLang="en-US" dirty="0"/>
              <a:t>＊毎回提出</a:t>
            </a:r>
            <a:endParaRPr lang="en-US" altLang="ja-JP" dirty="0"/>
          </a:p>
        </p:txBody>
      </p:sp>
      <p:pic>
        <p:nvPicPr>
          <p:cNvPr id="3" name="図 2">
            <a:extLst>
              <a:ext uri="{FF2B5EF4-FFF2-40B4-BE49-F238E27FC236}">
                <a16:creationId xmlns:a16="http://schemas.microsoft.com/office/drawing/2014/main" id="{2337A8EE-85DD-4513-AF89-34D59CA76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154" y="895616"/>
            <a:ext cx="4570482" cy="3834899"/>
          </a:xfrm>
          <a:prstGeom prst="rect">
            <a:avLst/>
          </a:prstGeom>
        </p:spPr>
      </p:pic>
    </p:spTree>
    <p:extLst>
      <p:ext uri="{BB962C8B-B14F-4D97-AF65-F5344CB8AC3E}">
        <p14:creationId xmlns:p14="http://schemas.microsoft.com/office/powerpoint/2010/main" val="747093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表 11">
            <a:extLst>
              <a:ext uri="{FF2B5EF4-FFF2-40B4-BE49-F238E27FC236}">
                <a16:creationId xmlns:a16="http://schemas.microsoft.com/office/drawing/2014/main" id="{8B70C5CF-B093-4E03-A7BE-1BBC4A06437A}"/>
              </a:ext>
            </a:extLst>
          </p:cNvPr>
          <p:cNvGraphicFramePr>
            <a:graphicFrameLocks noGrp="1"/>
          </p:cNvGraphicFramePr>
          <p:nvPr>
            <p:extLst>
              <p:ext uri="{D42A27DB-BD31-4B8C-83A1-F6EECF244321}">
                <p14:modId xmlns:p14="http://schemas.microsoft.com/office/powerpoint/2010/main" val="2976740070"/>
              </p:ext>
            </p:extLst>
          </p:nvPr>
        </p:nvGraphicFramePr>
        <p:xfrm>
          <a:off x="6403249" y="1419931"/>
          <a:ext cx="5322839" cy="4006512"/>
        </p:xfrm>
        <a:graphic>
          <a:graphicData uri="http://schemas.openxmlformats.org/drawingml/2006/table">
            <a:tbl>
              <a:tblPr firstRow="1" bandRow="1">
                <a:tableStyleId>{5C22544A-7EE6-4342-B048-85BDC9FD1C3A}</a:tableStyleId>
              </a:tblPr>
              <a:tblGrid>
                <a:gridCol w="5322839">
                  <a:extLst>
                    <a:ext uri="{9D8B030D-6E8A-4147-A177-3AD203B41FA5}">
                      <a16:colId xmlns:a16="http://schemas.microsoft.com/office/drawing/2014/main" val="2090591949"/>
                    </a:ext>
                  </a:extLst>
                </a:gridCol>
              </a:tblGrid>
              <a:tr h="532214">
                <a:tc>
                  <a:txBody>
                    <a:bodyPr/>
                    <a:lstStyle/>
                    <a:p>
                      <a:pPr algn="ctr"/>
                      <a:r>
                        <a:rPr kumimoji="1" lang="ja-JP" altLang="en-US" dirty="0"/>
                        <a:t>注意点（被保険者分との違い）</a:t>
                      </a:r>
                    </a:p>
                  </a:txBody>
                  <a:tcPr anchor="ctr">
                    <a:lnB w="38100" cmpd="sng">
                      <a:noFill/>
                    </a:lnB>
                  </a:tcPr>
                </a:tc>
                <a:extLst>
                  <a:ext uri="{0D108BD9-81ED-4DB2-BD59-A6C34878D82A}">
                    <a16:rowId xmlns:a16="http://schemas.microsoft.com/office/drawing/2014/main" val="2043127388"/>
                  </a:ext>
                </a:extLst>
              </a:tr>
              <a:tr h="532214">
                <a:tc>
                  <a:txBody>
                    <a:bodyPr/>
                    <a:lstStyle/>
                    <a:p>
                      <a:pPr marL="285750" indent="-285750">
                        <a:lnSpc>
                          <a:spcPct val="150000"/>
                        </a:lnSpc>
                        <a:buFont typeface="Arial" panose="020B0604020202020204" pitchFamily="34" charset="0"/>
                        <a:buChar char="•"/>
                      </a:pPr>
                      <a:r>
                        <a:rPr kumimoji="1" lang="ja-JP" altLang="en-US" dirty="0"/>
                        <a:t>雇用保険番号は無いので雇い入れ日と契約期間を記載</a:t>
                      </a:r>
                      <a:endParaRPr kumimoji="1" lang="en-US" altLang="ja-JP"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466508"/>
                  </a:ext>
                </a:extLst>
              </a:tr>
              <a:tr h="788616">
                <a:tc>
                  <a:txBody>
                    <a:bodyPr/>
                    <a:lstStyle/>
                    <a:p>
                      <a:pPr marL="285750" indent="-285750">
                        <a:lnSpc>
                          <a:spcPct val="150000"/>
                        </a:lnSpc>
                        <a:buFont typeface="Arial" panose="020B0604020202020204" pitchFamily="34" charset="0"/>
                        <a:buChar char="•"/>
                      </a:pPr>
                      <a:r>
                        <a:rPr kumimoji="1" lang="ja-JP" altLang="en-US" dirty="0"/>
                        <a:t>上段は</a:t>
                      </a:r>
                      <a:r>
                        <a:rPr kumimoji="1" lang="en-US" altLang="ja-JP" dirty="0"/>
                        <a:t>3</a:t>
                      </a:r>
                      <a:r>
                        <a:rPr kumimoji="1" lang="ja-JP" altLang="en-US" dirty="0"/>
                        <a:t>月</a:t>
                      </a:r>
                      <a:r>
                        <a:rPr kumimoji="1" lang="en-US" altLang="ja-JP" dirty="0"/>
                        <a:t>31</a:t>
                      </a:r>
                      <a:r>
                        <a:rPr kumimoji="1" lang="ja-JP" altLang="en-US" dirty="0"/>
                        <a:t>日までの期間のため、助成金対象外</a:t>
                      </a:r>
                      <a:endParaRPr kumimoji="1" lang="en-US" altLang="ja-JP"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6158013"/>
                  </a:ext>
                </a:extLst>
              </a:tr>
              <a:tr h="846541">
                <a:tc>
                  <a:txBody>
                    <a:bodyPr/>
                    <a:lstStyle/>
                    <a:p>
                      <a:pPr marL="285750" indent="-285750">
                        <a:lnSpc>
                          <a:spcPct val="150000"/>
                        </a:lnSpc>
                        <a:buFont typeface="Arial" panose="020B0604020202020204" pitchFamily="34" charset="0"/>
                        <a:buChar char="•"/>
                      </a:pPr>
                      <a:r>
                        <a:rPr kumimoji="1" lang="ja-JP" altLang="en-US" dirty="0"/>
                        <a:t>下段の黄色い所に</a:t>
                      </a:r>
                      <a:r>
                        <a:rPr kumimoji="1" lang="en-US" altLang="ja-JP" dirty="0"/>
                        <a:t>4</a:t>
                      </a:r>
                      <a:r>
                        <a:rPr kumimoji="1" lang="ja-JP" altLang="en-US" dirty="0"/>
                        <a:t>月</a:t>
                      </a:r>
                      <a:r>
                        <a:rPr kumimoji="1" lang="en-US" altLang="ja-JP" dirty="0"/>
                        <a:t>1</a:t>
                      </a:r>
                      <a:r>
                        <a:rPr kumimoji="1" lang="ja-JP" altLang="en-US" dirty="0"/>
                        <a:t>日以降の分を書き込み、この部分のみ助成金の対象になる。</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9745996"/>
                  </a:ext>
                </a:extLst>
              </a:tr>
              <a:tr h="846541">
                <a:tc>
                  <a:txBody>
                    <a:bodyPr/>
                    <a:lstStyle/>
                    <a:p>
                      <a:pPr marL="285750" indent="-285750">
                        <a:lnSpc>
                          <a:spcPct val="150000"/>
                        </a:lnSpc>
                        <a:buFont typeface="Arial" panose="020B0604020202020204" pitchFamily="34" charset="0"/>
                        <a:buChar char="•"/>
                      </a:pPr>
                      <a:r>
                        <a:rPr kumimoji="1" lang="ja-JP" altLang="en-US" dirty="0"/>
                        <a:t>労働者代表の署名押印を忘れずに</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8531891"/>
                  </a:ext>
                </a:extLst>
              </a:tr>
            </a:tbl>
          </a:graphicData>
        </a:graphic>
      </p:graphicFrame>
      <p:pic>
        <p:nvPicPr>
          <p:cNvPr id="9" name="図 8">
            <a:extLst>
              <a:ext uri="{FF2B5EF4-FFF2-40B4-BE49-F238E27FC236}">
                <a16:creationId xmlns:a16="http://schemas.microsoft.com/office/drawing/2014/main" id="{483EEEBD-4545-4CC2-A7CD-586E637C7D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6678" y="1201218"/>
            <a:ext cx="5757188" cy="4830614"/>
          </a:xfrm>
          <a:prstGeom prst="rect">
            <a:avLst/>
          </a:prstGeom>
        </p:spPr>
      </p:pic>
      <p:sp>
        <p:nvSpPr>
          <p:cNvPr id="11" name="テキスト ボックス 10">
            <a:extLst>
              <a:ext uri="{FF2B5EF4-FFF2-40B4-BE49-F238E27FC236}">
                <a16:creationId xmlns:a16="http://schemas.microsoft.com/office/drawing/2014/main" id="{6459AA04-3760-4C32-964B-FEAEC3B882B7}"/>
              </a:ext>
            </a:extLst>
          </p:cNvPr>
          <p:cNvSpPr txBox="1"/>
          <p:nvPr/>
        </p:nvSpPr>
        <p:spPr>
          <a:xfrm>
            <a:off x="215153" y="164958"/>
            <a:ext cx="5032147" cy="369332"/>
          </a:xfrm>
          <a:prstGeom prst="rect">
            <a:avLst/>
          </a:prstGeom>
          <a:noFill/>
        </p:spPr>
        <p:txBody>
          <a:bodyPr wrap="none" rtlCol="0">
            <a:spAutoFit/>
          </a:bodyPr>
          <a:lstStyle/>
          <a:p>
            <a:r>
              <a:rPr lang="ja-JP" altLang="en-US" b="1" dirty="0">
                <a:solidFill>
                  <a:schemeClr val="accent1"/>
                </a:solidFill>
              </a:rPr>
              <a:t>緊急雇用安定助成金</a:t>
            </a:r>
            <a:r>
              <a:rPr kumimoji="1" lang="ja-JP" altLang="en-US" b="1" dirty="0">
                <a:solidFill>
                  <a:schemeClr val="accent1"/>
                </a:solidFill>
              </a:rPr>
              <a:t>の休業実績一覧表の書き方</a:t>
            </a:r>
          </a:p>
        </p:txBody>
      </p:sp>
    </p:spTree>
    <p:extLst>
      <p:ext uri="{BB962C8B-B14F-4D97-AF65-F5344CB8AC3E}">
        <p14:creationId xmlns:p14="http://schemas.microsoft.com/office/powerpoint/2010/main" val="36224441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47B0CDC1-73B8-4460-A3C3-F2EE16A70DC3}"/>
              </a:ext>
            </a:extLst>
          </p:cNvPr>
          <p:cNvSpPr txBox="1"/>
          <p:nvPr/>
        </p:nvSpPr>
        <p:spPr>
          <a:xfrm>
            <a:off x="5016467" y="1398494"/>
            <a:ext cx="7011856" cy="620426"/>
          </a:xfrm>
          <a:prstGeom prst="rect">
            <a:avLst/>
          </a:prstGeom>
          <a:noFill/>
        </p:spPr>
        <p:txBody>
          <a:bodyPr wrap="none" rtlCol="0">
            <a:spAutoFit/>
          </a:bodyPr>
          <a:lstStyle/>
          <a:p>
            <a:pPr>
              <a:lnSpc>
                <a:spcPct val="150000"/>
              </a:lnSpc>
            </a:pPr>
            <a:r>
              <a:rPr lang="ja-JP" altLang="en-US" sz="1200" dirty="0"/>
              <a:t>雇用調整助成金の様式ダウンロード（新型コロナウィルス感染症対策特例措置用）</a:t>
            </a:r>
          </a:p>
          <a:p>
            <a:pPr>
              <a:lnSpc>
                <a:spcPct val="150000"/>
              </a:lnSpc>
            </a:pPr>
            <a:r>
              <a:rPr lang="en-US" altLang="ja-JP" sz="1200" dirty="0">
                <a:hlinkClick r:id="rId2"/>
              </a:rPr>
              <a:t>https://www.mhlw.go.jp/stf/seisakunitsuite/bunya/koyouchouseijoseikin_20200410_forms.html</a:t>
            </a:r>
            <a:endParaRPr kumimoji="1" lang="ja-JP" altLang="en-US" sz="1200" dirty="0"/>
          </a:p>
        </p:txBody>
      </p:sp>
      <p:sp>
        <p:nvSpPr>
          <p:cNvPr id="11" name="テキスト ボックス 10">
            <a:extLst>
              <a:ext uri="{FF2B5EF4-FFF2-40B4-BE49-F238E27FC236}">
                <a16:creationId xmlns:a16="http://schemas.microsoft.com/office/drawing/2014/main" id="{78D95874-1EE7-4DAE-9CA9-5823A2E7D351}"/>
              </a:ext>
            </a:extLst>
          </p:cNvPr>
          <p:cNvSpPr txBox="1"/>
          <p:nvPr/>
        </p:nvSpPr>
        <p:spPr>
          <a:xfrm>
            <a:off x="5016467" y="2505670"/>
            <a:ext cx="5303055" cy="923330"/>
          </a:xfrm>
          <a:prstGeom prst="rect">
            <a:avLst/>
          </a:prstGeom>
          <a:noFill/>
        </p:spPr>
        <p:txBody>
          <a:bodyPr wrap="none" rtlCol="0">
            <a:spAutoFit/>
          </a:bodyPr>
          <a:lstStyle/>
          <a:p>
            <a:r>
              <a:rPr lang="ja-JP" altLang="en-US" dirty="0"/>
              <a:t>様式第</a:t>
            </a:r>
            <a:r>
              <a:rPr lang="en-US" altLang="ja-JP" dirty="0"/>
              <a:t>2</a:t>
            </a:r>
            <a:r>
              <a:rPr lang="ja-JP" altLang="en-US" dirty="0"/>
              <a:t>号</a:t>
            </a:r>
            <a:r>
              <a:rPr lang="en-US" altLang="ja-JP" dirty="0"/>
              <a:t>(2)</a:t>
            </a:r>
            <a:r>
              <a:rPr lang="ja-JP" altLang="en-US" dirty="0"/>
              <a:t>　緊急雇用安定助成金 助成額算定書</a:t>
            </a:r>
            <a:endParaRPr lang="en-US" altLang="ja-JP" dirty="0"/>
          </a:p>
          <a:p>
            <a:endParaRPr lang="en-US" altLang="ja-JP" dirty="0"/>
          </a:p>
          <a:p>
            <a:r>
              <a:rPr lang="ja-JP" altLang="en-US" dirty="0"/>
              <a:t>＊毎回提出</a:t>
            </a:r>
            <a:endParaRPr lang="en-US" altLang="ja-JP" dirty="0"/>
          </a:p>
        </p:txBody>
      </p:sp>
      <p:pic>
        <p:nvPicPr>
          <p:cNvPr id="3" name="図 2">
            <a:extLst>
              <a:ext uri="{FF2B5EF4-FFF2-40B4-BE49-F238E27FC236}">
                <a16:creationId xmlns:a16="http://schemas.microsoft.com/office/drawing/2014/main" id="{CFDB7B11-B3E2-44F3-8F6D-BA480B37E5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641" y="1113711"/>
            <a:ext cx="3781350" cy="3650786"/>
          </a:xfrm>
          <a:prstGeom prst="rect">
            <a:avLst/>
          </a:prstGeom>
        </p:spPr>
      </p:pic>
      <p:sp>
        <p:nvSpPr>
          <p:cNvPr id="10" name="テキスト ボックス 9">
            <a:extLst>
              <a:ext uri="{FF2B5EF4-FFF2-40B4-BE49-F238E27FC236}">
                <a16:creationId xmlns:a16="http://schemas.microsoft.com/office/drawing/2014/main" id="{782AE049-F756-4A72-911C-5FB1E493803E}"/>
              </a:ext>
            </a:extLst>
          </p:cNvPr>
          <p:cNvSpPr txBox="1"/>
          <p:nvPr/>
        </p:nvSpPr>
        <p:spPr>
          <a:xfrm>
            <a:off x="215153" y="164958"/>
            <a:ext cx="4801314" cy="369332"/>
          </a:xfrm>
          <a:prstGeom prst="rect">
            <a:avLst/>
          </a:prstGeom>
          <a:noFill/>
        </p:spPr>
        <p:txBody>
          <a:bodyPr wrap="none" rtlCol="0">
            <a:spAutoFit/>
          </a:bodyPr>
          <a:lstStyle/>
          <a:p>
            <a:r>
              <a:rPr lang="ja-JP" altLang="en-US" b="1" dirty="0">
                <a:solidFill>
                  <a:schemeClr val="accent1"/>
                </a:solidFill>
              </a:rPr>
              <a:t>緊急雇用安定助成金</a:t>
            </a:r>
            <a:r>
              <a:rPr kumimoji="1" lang="ja-JP" altLang="en-US" b="1" dirty="0">
                <a:solidFill>
                  <a:schemeClr val="accent1"/>
                </a:solidFill>
              </a:rPr>
              <a:t>の助成額算定書の書き方</a:t>
            </a:r>
          </a:p>
        </p:txBody>
      </p:sp>
    </p:spTree>
    <p:extLst>
      <p:ext uri="{BB962C8B-B14F-4D97-AF65-F5344CB8AC3E}">
        <p14:creationId xmlns:p14="http://schemas.microsoft.com/office/powerpoint/2010/main" val="3304954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1800493" cy="369332"/>
          </a:xfrm>
          <a:prstGeom prst="rect">
            <a:avLst/>
          </a:prstGeom>
          <a:noFill/>
        </p:spPr>
        <p:txBody>
          <a:bodyPr wrap="none" rtlCol="0">
            <a:spAutoFit/>
          </a:bodyPr>
          <a:lstStyle/>
          <a:p>
            <a:r>
              <a:rPr lang="ja-JP" altLang="en-US" b="1" dirty="0">
                <a:solidFill>
                  <a:schemeClr val="accent1"/>
                </a:solidFill>
              </a:rPr>
              <a:t>休業の取らせ方</a:t>
            </a:r>
            <a:endParaRPr kumimoji="1" lang="ja-JP" altLang="en-US" b="1" dirty="0">
              <a:solidFill>
                <a:schemeClr val="accent1"/>
              </a:solidFill>
            </a:endParaRPr>
          </a:p>
        </p:txBody>
      </p:sp>
      <p:graphicFrame>
        <p:nvGraphicFramePr>
          <p:cNvPr id="9" name="表 11">
            <a:extLst>
              <a:ext uri="{FF2B5EF4-FFF2-40B4-BE49-F238E27FC236}">
                <a16:creationId xmlns:a16="http://schemas.microsoft.com/office/drawing/2014/main" id="{D9937488-01C9-429D-94FD-67493A6EC8AA}"/>
              </a:ext>
            </a:extLst>
          </p:cNvPr>
          <p:cNvGraphicFramePr>
            <a:graphicFrameLocks noGrp="1"/>
          </p:cNvGraphicFramePr>
          <p:nvPr>
            <p:extLst>
              <p:ext uri="{D42A27DB-BD31-4B8C-83A1-F6EECF244321}">
                <p14:modId xmlns:p14="http://schemas.microsoft.com/office/powerpoint/2010/main" val="2251778973"/>
              </p:ext>
            </p:extLst>
          </p:nvPr>
        </p:nvGraphicFramePr>
        <p:xfrm>
          <a:off x="785307" y="1139686"/>
          <a:ext cx="6266124" cy="4081559"/>
        </p:xfrm>
        <a:graphic>
          <a:graphicData uri="http://schemas.openxmlformats.org/drawingml/2006/table">
            <a:tbl>
              <a:tblPr firstRow="1" bandRow="1">
                <a:tableStyleId>{5C22544A-7EE6-4342-B048-85BDC9FD1C3A}</a:tableStyleId>
              </a:tblPr>
              <a:tblGrid>
                <a:gridCol w="6266124">
                  <a:extLst>
                    <a:ext uri="{9D8B030D-6E8A-4147-A177-3AD203B41FA5}">
                      <a16:colId xmlns:a16="http://schemas.microsoft.com/office/drawing/2014/main" val="2090591949"/>
                    </a:ext>
                  </a:extLst>
                </a:gridCol>
              </a:tblGrid>
              <a:tr h="591133">
                <a:tc>
                  <a:txBody>
                    <a:bodyPr/>
                    <a:lstStyle/>
                    <a:p>
                      <a:pPr algn="ctr"/>
                      <a:r>
                        <a:rPr kumimoji="1" lang="ja-JP" altLang="en-US" dirty="0"/>
                        <a:t>雇用調整助成金の対象になる休業とは</a:t>
                      </a:r>
                    </a:p>
                  </a:txBody>
                  <a:tcPr anchor="ctr">
                    <a:lnB w="38100" cmpd="sng">
                      <a:noFill/>
                    </a:lnB>
                  </a:tcPr>
                </a:tc>
                <a:extLst>
                  <a:ext uri="{0D108BD9-81ED-4DB2-BD59-A6C34878D82A}">
                    <a16:rowId xmlns:a16="http://schemas.microsoft.com/office/drawing/2014/main" val="2043127388"/>
                  </a:ext>
                </a:extLst>
              </a:tr>
              <a:tr h="591133">
                <a:tc>
                  <a:txBody>
                    <a:bodyPr/>
                    <a:lstStyle/>
                    <a:p>
                      <a:pPr marL="285750" indent="-285750">
                        <a:lnSpc>
                          <a:spcPct val="150000"/>
                        </a:lnSpc>
                        <a:buFont typeface="Arial" panose="020B0604020202020204" pitchFamily="34" charset="0"/>
                        <a:buChar char="•"/>
                      </a:pPr>
                      <a:r>
                        <a:rPr kumimoji="1" lang="ja-JP" altLang="en-US" dirty="0"/>
                        <a:t>労使間の協定によるものであること</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466508"/>
                  </a:ext>
                </a:extLst>
              </a:tr>
              <a:tr h="591133">
                <a:tc>
                  <a:txBody>
                    <a:bodyPr/>
                    <a:lstStyle/>
                    <a:p>
                      <a:pPr marL="285750" indent="-285750">
                        <a:lnSpc>
                          <a:spcPct val="150000"/>
                        </a:lnSpc>
                        <a:buFont typeface="Arial" panose="020B0604020202020204" pitchFamily="34" charset="0"/>
                        <a:buChar char="•"/>
                      </a:pPr>
                      <a:r>
                        <a:rPr kumimoji="1" lang="ja-JP" altLang="en-US" dirty="0"/>
                        <a:t>判定対象期間の延べ日数が、総所定労働日数の</a:t>
                      </a:r>
                      <a:r>
                        <a:rPr kumimoji="1" lang="en-US" altLang="ja-JP" dirty="0"/>
                        <a:t>1/40</a:t>
                      </a:r>
                      <a:r>
                        <a:rPr kumimoji="1" lang="ja-JP" altLang="en-US" dirty="0"/>
                        <a:t>以上であること</a:t>
                      </a:r>
                      <a:endParaRPr kumimoji="1" lang="en-US" altLang="ja-JP"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6158013"/>
                  </a:ext>
                </a:extLst>
              </a:tr>
              <a:tr h="591133">
                <a:tc>
                  <a:txBody>
                    <a:bodyPr/>
                    <a:lstStyle/>
                    <a:p>
                      <a:pPr marL="285750" indent="-285750">
                        <a:lnSpc>
                          <a:spcPct val="150000"/>
                        </a:lnSpc>
                        <a:buFont typeface="Arial" panose="020B0604020202020204" pitchFamily="34" charset="0"/>
                        <a:buChar char="•"/>
                      </a:pPr>
                      <a:r>
                        <a:rPr kumimoji="1" lang="ja-JP" altLang="en-US" dirty="0"/>
                        <a:t>休業手当が平均賃金の</a:t>
                      </a:r>
                      <a:r>
                        <a:rPr kumimoji="1" lang="en-US" altLang="ja-JP" dirty="0"/>
                        <a:t>6</a:t>
                      </a:r>
                      <a:r>
                        <a:rPr kumimoji="1" lang="ja-JP" altLang="en-US" dirty="0"/>
                        <a:t>割以上支払われていること</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9745996"/>
                  </a:ext>
                </a:extLst>
              </a:tr>
              <a:tr h="841108">
                <a:tc>
                  <a:txBody>
                    <a:bodyPr/>
                    <a:lstStyle/>
                    <a:p>
                      <a:pPr marL="285750" indent="-285750">
                        <a:lnSpc>
                          <a:spcPct val="150000"/>
                        </a:lnSpc>
                        <a:buFont typeface="Arial" panose="020B0604020202020204" pitchFamily="34" charset="0"/>
                        <a:buChar char="•"/>
                      </a:pPr>
                      <a:r>
                        <a:rPr kumimoji="1" lang="ja-JP" altLang="en-US" dirty="0"/>
                        <a:t>所定労働日の所定労働時間内に行われていること</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393561"/>
                  </a:ext>
                </a:extLst>
              </a:tr>
              <a:tr h="591133">
                <a:tc>
                  <a:txBody>
                    <a:bodyPr/>
                    <a:lstStyle/>
                    <a:p>
                      <a:pPr marL="285750" indent="-285750">
                        <a:lnSpc>
                          <a:spcPct val="150000"/>
                        </a:lnSpc>
                        <a:buFont typeface="Arial" panose="020B0604020202020204" pitchFamily="34" charset="0"/>
                        <a:buChar char="•"/>
                      </a:pPr>
                      <a:r>
                        <a:rPr kumimoji="1" lang="ja-JP" altLang="en-US" dirty="0"/>
                        <a:t>丸一日または、短時間休業の要件を満たしていること</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1517694"/>
                  </a:ext>
                </a:extLst>
              </a:tr>
            </a:tbl>
          </a:graphicData>
        </a:graphic>
      </p:graphicFrame>
    </p:spTree>
    <p:extLst>
      <p:ext uri="{BB962C8B-B14F-4D97-AF65-F5344CB8AC3E}">
        <p14:creationId xmlns:p14="http://schemas.microsoft.com/office/powerpoint/2010/main" val="14706511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621BDCF-EE08-4F52-8292-D0A2543859A1}"/>
              </a:ext>
            </a:extLst>
          </p:cNvPr>
          <p:cNvPicPr>
            <a:picLocks noChangeAspect="1"/>
          </p:cNvPicPr>
          <p:nvPr/>
        </p:nvPicPr>
        <p:blipFill>
          <a:blip r:embed="rId2"/>
          <a:stretch>
            <a:fillRect/>
          </a:stretch>
        </p:blipFill>
        <p:spPr>
          <a:xfrm>
            <a:off x="231195" y="1089652"/>
            <a:ext cx="5864805" cy="5662302"/>
          </a:xfrm>
          <a:prstGeom prst="rect">
            <a:avLst/>
          </a:prstGeom>
        </p:spPr>
      </p:pic>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7" name="表 11">
            <a:extLst>
              <a:ext uri="{FF2B5EF4-FFF2-40B4-BE49-F238E27FC236}">
                <a16:creationId xmlns:a16="http://schemas.microsoft.com/office/drawing/2014/main" id="{C69BD838-8E22-431C-AD60-84FF2D7FB5C1}"/>
              </a:ext>
            </a:extLst>
          </p:cNvPr>
          <p:cNvGraphicFramePr>
            <a:graphicFrameLocks noGrp="1"/>
          </p:cNvGraphicFramePr>
          <p:nvPr>
            <p:extLst>
              <p:ext uri="{D42A27DB-BD31-4B8C-83A1-F6EECF244321}">
                <p14:modId xmlns:p14="http://schemas.microsoft.com/office/powerpoint/2010/main" val="2486317260"/>
              </p:ext>
            </p:extLst>
          </p:nvPr>
        </p:nvGraphicFramePr>
        <p:xfrm>
          <a:off x="6403249" y="1419931"/>
          <a:ext cx="5322839" cy="4736372"/>
        </p:xfrm>
        <a:graphic>
          <a:graphicData uri="http://schemas.openxmlformats.org/drawingml/2006/table">
            <a:tbl>
              <a:tblPr firstRow="1" bandRow="1">
                <a:tableStyleId>{5C22544A-7EE6-4342-B048-85BDC9FD1C3A}</a:tableStyleId>
              </a:tblPr>
              <a:tblGrid>
                <a:gridCol w="5322839">
                  <a:extLst>
                    <a:ext uri="{9D8B030D-6E8A-4147-A177-3AD203B41FA5}">
                      <a16:colId xmlns:a16="http://schemas.microsoft.com/office/drawing/2014/main" val="2090591949"/>
                    </a:ext>
                  </a:extLst>
                </a:gridCol>
              </a:tblGrid>
              <a:tr h="532214">
                <a:tc>
                  <a:txBody>
                    <a:bodyPr/>
                    <a:lstStyle/>
                    <a:p>
                      <a:pPr algn="ctr"/>
                      <a:r>
                        <a:rPr kumimoji="1" lang="ja-JP" altLang="en-US" dirty="0"/>
                        <a:t>注意点（被保険者分との違い）</a:t>
                      </a:r>
                    </a:p>
                  </a:txBody>
                  <a:tcPr anchor="ctr">
                    <a:lnB w="38100" cmpd="sng">
                      <a:noFill/>
                    </a:lnB>
                  </a:tcPr>
                </a:tc>
                <a:extLst>
                  <a:ext uri="{0D108BD9-81ED-4DB2-BD59-A6C34878D82A}">
                    <a16:rowId xmlns:a16="http://schemas.microsoft.com/office/drawing/2014/main" val="2043127388"/>
                  </a:ext>
                </a:extLst>
              </a:tr>
              <a:tr h="532214">
                <a:tc>
                  <a:txBody>
                    <a:bodyPr/>
                    <a:lstStyle/>
                    <a:p>
                      <a:pPr marL="285750" indent="-285750">
                        <a:lnSpc>
                          <a:spcPct val="150000"/>
                        </a:lnSpc>
                        <a:buFont typeface="Arial" panose="020B0604020202020204" pitchFamily="34" charset="0"/>
                        <a:buChar char="•"/>
                      </a:pPr>
                      <a:r>
                        <a:rPr kumimoji="1" lang="ja-JP" altLang="en-US" dirty="0"/>
                        <a:t>雇用保険に入っていない人に支払った休業手当の総額を記入（</a:t>
                      </a:r>
                      <a:r>
                        <a:rPr kumimoji="1" lang="en-US" altLang="ja-JP" dirty="0"/>
                        <a:t>1</a:t>
                      </a:r>
                      <a:r>
                        <a:rPr kumimoji="1" lang="ja-JP" altLang="en-US" dirty="0"/>
                        <a:t>円単位）</a:t>
                      </a:r>
                      <a:endParaRPr kumimoji="1" lang="en-US" altLang="ja-JP"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466508"/>
                  </a:ext>
                </a:extLst>
              </a:tr>
              <a:tr h="788616">
                <a:tc>
                  <a:txBody>
                    <a:bodyPr/>
                    <a:lstStyle/>
                    <a:p>
                      <a:pPr marL="285750" indent="-285750">
                        <a:lnSpc>
                          <a:spcPct val="150000"/>
                        </a:lnSpc>
                        <a:buFont typeface="Arial" panose="020B0604020202020204" pitchFamily="34" charset="0"/>
                        <a:buChar char="•"/>
                      </a:pPr>
                      <a:r>
                        <a:rPr kumimoji="1" lang="ja-JP" altLang="en-US" dirty="0"/>
                        <a:t>雇用保険に入っていない人の休業総日数</a:t>
                      </a:r>
                      <a:r>
                        <a:rPr kumimoji="1" lang="en-US" altLang="ja-JP" dirty="0"/>
                        <a:t>(</a:t>
                      </a:r>
                      <a:r>
                        <a:rPr kumimoji="1" lang="ja-JP" altLang="en-US" dirty="0"/>
                        <a:t>人日</a:t>
                      </a:r>
                      <a:r>
                        <a:rPr kumimoji="1" lang="en-US" altLang="ja-JP"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6158013"/>
                  </a:ext>
                </a:extLst>
              </a:tr>
              <a:tr h="846541">
                <a:tc>
                  <a:txBody>
                    <a:bodyPr/>
                    <a:lstStyle/>
                    <a:p>
                      <a:pPr marL="285750" indent="-285750">
                        <a:lnSpc>
                          <a:spcPct val="150000"/>
                        </a:lnSpc>
                        <a:buFont typeface="Arial" panose="020B0604020202020204" pitchFamily="34" charset="0"/>
                        <a:buChar char="•"/>
                      </a:pPr>
                      <a:r>
                        <a:rPr kumimoji="1" lang="ja-JP" altLang="en-US" dirty="0"/>
                        <a:t>雇用保険に入っていない人の休業総時間数</a:t>
                      </a:r>
                      <a:endParaRPr kumimoji="1" lang="en-US" altLang="ja-JP"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9745996"/>
                  </a:ext>
                </a:extLst>
              </a:tr>
              <a:tr h="846541">
                <a:tc>
                  <a:txBody>
                    <a:bodyPr/>
                    <a:lstStyle/>
                    <a:p>
                      <a:pPr marL="285750" indent="-285750">
                        <a:lnSpc>
                          <a:spcPct val="150000"/>
                        </a:lnSpc>
                        <a:buFont typeface="Arial" panose="020B0604020202020204" pitchFamily="34" charset="0"/>
                        <a:buChar char="•"/>
                      </a:pPr>
                      <a:r>
                        <a:rPr kumimoji="1" lang="ja-JP" altLang="en-US" dirty="0"/>
                        <a:t>全日のみか短時間のみか両方か選択</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0571181"/>
                  </a:ext>
                </a:extLst>
              </a:tr>
              <a:tr h="846541">
                <a:tc>
                  <a:txBody>
                    <a:bodyPr/>
                    <a:lstStyle/>
                    <a:p>
                      <a:pPr marL="285750" indent="-285750">
                        <a:lnSpc>
                          <a:spcPct val="150000"/>
                        </a:lnSpc>
                        <a:buFont typeface="Arial" panose="020B0604020202020204" pitchFamily="34" charset="0"/>
                        <a:buChar char="•"/>
                      </a:pPr>
                      <a:r>
                        <a:rPr kumimoji="1" lang="ja-JP" altLang="en-US" dirty="0"/>
                        <a:t>助成率を選択</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5072850"/>
                  </a:ext>
                </a:extLst>
              </a:tr>
            </a:tbl>
          </a:graphicData>
        </a:graphic>
      </p:graphicFrame>
      <p:cxnSp>
        <p:nvCxnSpPr>
          <p:cNvPr id="20" name="直線矢印コネクタ 19">
            <a:extLst>
              <a:ext uri="{FF2B5EF4-FFF2-40B4-BE49-F238E27FC236}">
                <a16:creationId xmlns:a16="http://schemas.microsoft.com/office/drawing/2014/main" id="{1C0DB0B2-0C96-424C-9BE1-3DC8ACB4AA48}"/>
              </a:ext>
            </a:extLst>
          </p:cNvPr>
          <p:cNvCxnSpPr>
            <a:cxnSpLocks/>
          </p:cNvCxnSpPr>
          <p:nvPr/>
        </p:nvCxnSpPr>
        <p:spPr>
          <a:xfrm flipH="1" flipV="1">
            <a:off x="2097248" y="3724712"/>
            <a:ext cx="4420999" cy="1249960"/>
          </a:xfrm>
          <a:prstGeom prst="straightConnector1">
            <a:avLst/>
          </a:prstGeom>
          <a:ln w="38100">
            <a:solidFill>
              <a:schemeClr val="accent5"/>
            </a:solidFill>
            <a:tailEnd type="triangle"/>
          </a:ln>
        </p:spPr>
        <p:style>
          <a:lnRef idx="1">
            <a:schemeClr val="accent2"/>
          </a:lnRef>
          <a:fillRef idx="0">
            <a:schemeClr val="accent2"/>
          </a:fillRef>
          <a:effectRef idx="0">
            <a:schemeClr val="accent2"/>
          </a:effectRef>
          <a:fontRef idx="minor">
            <a:schemeClr val="tx1"/>
          </a:fontRef>
        </p:style>
      </p:cxnSp>
      <p:cxnSp>
        <p:nvCxnSpPr>
          <p:cNvPr id="23" name="直線矢印コネクタ 22">
            <a:extLst>
              <a:ext uri="{FF2B5EF4-FFF2-40B4-BE49-F238E27FC236}">
                <a16:creationId xmlns:a16="http://schemas.microsoft.com/office/drawing/2014/main" id="{FC5E1BFC-2C15-4290-8E84-39D9140B5070}"/>
              </a:ext>
            </a:extLst>
          </p:cNvPr>
          <p:cNvCxnSpPr>
            <a:cxnSpLocks/>
          </p:cNvCxnSpPr>
          <p:nvPr/>
        </p:nvCxnSpPr>
        <p:spPr>
          <a:xfrm flipH="1" flipV="1">
            <a:off x="2097248" y="4211273"/>
            <a:ext cx="4421000" cy="1582242"/>
          </a:xfrm>
          <a:prstGeom prst="straightConnector1">
            <a:avLst/>
          </a:prstGeom>
          <a:ln w="3810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sp>
        <p:nvSpPr>
          <p:cNvPr id="9" name="テキスト ボックス 8">
            <a:extLst>
              <a:ext uri="{FF2B5EF4-FFF2-40B4-BE49-F238E27FC236}">
                <a16:creationId xmlns:a16="http://schemas.microsoft.com/office/drawing/2014/main" id="{407F1BDB-FEEF-40C1-AE1A-BD59361D5D13}"/>
              </a:ext>
            </a:extLst>
          </p:cNvPr>
          <p:cNvSpPr txBox="1"/>
          <p:nvPr/>
        </p:nvSpPr>
        <p:spPr>
          <a:xfrm>
            <a:off x="215153" y="164958"/>
            <a:ext cx="4801314" cy="369332"/>
          </a:xfrm>
          <a:prstGeom prst="rect">
            <a:avLst/>
          </a:prstGeom>
          <a:noFill/>
        </p:spPr>
        <p:txBody>
          <a:bodyPr wrap="none" rtlCol="0">
            <a:spAutoFit/>
          </a:bodyPr>
          <a:lstStyle/>
          <a:p>
            <a:r>
              <a:rPr lang="ja-JP" altLang="en-US" b="1" dirty="0">
                <a:solidFill>
                  <a:schemeClr val="accent1"/>
                </a:solidFill>
              </a:rPr>
              <a:t>緊急雇用安定助成金</a:t>
            </a:r>
            <a:r>
              <a:rPr kumimoji="1" lang="ja-JP" altLang="en-US" b="1" dirty="0">
                <a:solidFill>
                  <a:schemeClr val="accent1"/>
                </a:solidFill>
              </a:rPr>
              <a:t>の助成額算定書の書き方</a:t>
            </a:r>
          </a:p>
        </p:txBody>
      </p:sp>
    </p:spTree>
    <p:extLst>
      <p:ext uri="{BB962C8B-B14F-4D97-AF65-F5344CB8AC3E}">
        <p14:creationId xmlns:p14="http://schemas.microsoft.com/office/powerpoint/2010/main" val="9106899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621BDCF-EE08-4F52-8292-D0A2543859A1}"/>
              </a:ext>
            </a:extLst>
          </p:cNvPr>
          <p:cNvPicPr>
            <a:picLocks noChangeAspect="1"/>
          </p:cNvPicPr>
          <p:nvPr/>
        </p:nvPicPr>
        <p:blipFill>
          <a:blip r:embed="rId2"/>
          <a:stretch>
            <a:fillRect/>
          </a:stretch>
        </p:blipFill>
        <p:spPr>
          <a:xfrm>
            <a:off x="231195" y="1089652"/>
            <a:ext cx="5864805" cy="5662302"/>
          </a:xfrm>
          <a:prstGeom prst="rect">
            <a:avLst/>
          </a:prstGeom>
        </p:spPr>
      </p:pic>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図 17">
            <a:extLst>
              <a:ext uri="{FF2B5EF4-FFF2-40B4-BE49-F238E27FC236}">
                <a16:creationId xmlns:a16="http://schemas.microsoft.com/office/drawing/2014/main" id="{7EDDB7BA-3CC9-427C-8E25-28B498A141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71484" y="2055856"/>
            <a:ext cx="4496498" cy="2392334"/>
          </a:xfrm>
          <a:prstGeom prst="rect">
            <a:avLst/>
          </a:prstGeom>
        </p:spPr>
      </p:pic>
      <p:sp>
        <p:nvSpPr>
          <p:cNvPr id="9" name="正方形/長方形 8">
            <a:extLst>
              <a:ext uri="{FF2B5EF4-FFF2-40B4-BE49-F238E27FC236}">
                <a16:creationId xmlns:a16="http://schemas.microsoft.com/office/drawing/2014/main" id="{F27F0242-6A40-4B1E-BEE4-73E9628CF517}"/>
              </a:ext>
            </a:extLst>
          </p:cNvPr>
          <p:cNvSpPr/>
          <p:nvPr/>
        </p:nvSpPr>
        <p:spPr>
          <a:xfrm>
            <a:off x="7961134" y="3291956"/>
            <a:ext cx="1129997" cy="101998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6BC002BD-6080-4A01-B1F6-AB68107A8EE2}"/>
              </a:ext>
            </a:extLst>
          </p:cNvPr>
          <p:cNvCxnSpPr>
            <a:cxnSpLocks/>
            <a:stCxn id="9" idx="1"/>
          </p:cNvCxnSpPr>
          <p:nvPr/>
        </p:nvCxnSpPr>
        <p:spPr>
          <a:xfrm flipH="1">
            <a:off x="3800475" y="3801949"/>
            <a:ext cx="4160659" cy="7224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AFA58DDA-BD20-4878-97FD-86E2ACE8075D}"/>
              </a:ext>
            </a:extLst>
          </p:cNvPr>
          <p:cNvSpPr/>
          <p:nvPr/>
        </p:nvSpPr>
        <p:spPr>
          <a:xfrm>
            <a:off x="2639298" y="2595896"/>
            <a:ext cx="2809001" cy="460155"/>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a:extLst>
              <a:ext uri="{FF2B5EF4-FFF2-40B4-BE49-F238E27FC236}">
                <a16:creationId xmlns:a16="http://schemas.microsoft.com/office/drawing/2014/main" id="{46352E15-1609-4653-85FF-EB828A98F5D0}"/>
              </a:ext>
            </a:extLst>
          </p:cNvPr>
          <p:cNvCxnSpPr>
            <a:cxnSpLocks/>
            <a:stCxn id="13" idx="1"/>
          </p:cNvCxnSpPr>
          <p:nvPr/>
        </p:nvCxnSpPr>
        <p:spPr>
          <a:xfrm>
            <a:off x="2639298" y="2825974"/>
            <a:ext cx="446802" cy="1698401"/>
          </a:xfrm>
          <a:prstGeom prst="straightConnector1">
            <a:avLst/>
          </a:prstGeom>
          <a:ln w="38100">
            <a:solidFill>
              <a:schemeClr val="accent6"/>
            </a:solidFill>
            <a:tailEnd type="triangle"/>
          </a:ln>
        </p:spPr>
        <p:style>
          <a:lnRef idx="1">
            <a:schemeClr val="accent2"/>
          </a:lnRef>
          <a:fillRef idx="0">
            <a:schemeClr val="accent2"/>
          </a:fillRef>
          <a:effectRef idx="0">
            <a:schemeClr val="accent2"/>
          </a:effectRef>
          <a:fontRef idx="minor">
            <a:schemeClr val="tx1"/>
          </a:fontRef>
        </p:style>
      </p:cxnSp>
      <p:sp>
        <p:nvSpPr>
          <p:cNvPr id="19" name="テキスト ボックス 18">
            <a:extLst>
              <a:ext uri="{FF2B5EF4-FFF2-40B4-BE49-F238E27FC236}">
                <a16:creationId xmlns:a16="http://schemas.microsoft.com/office/drawing/2014/main" id="{4701BFC4-5C15-4749-A4BB-1610096757C4}"/>
              </a:ext>
            </a:extLst>
          </p:cNvPr>
          <p:cNvSpPr txBox="1"/>
          <p:nvPr/>
        </p:nvSpPr>
        <p:spPr>
          <a:xfrm>
            <a:off x="215153" y="164958"/>
            <a:ext cx="4801314" cy="369332"/>
          </a:xfrm>
          <a:prstGeom prst="rect">
            <a:avLst/>
          </a:prstGeom>
          <a:noFill/>
        </p:spPr>
        <p:txBody>
          <a:bodyPr wrap="none" rtlCol="0">
            <a:spAutoFit/>
          </a:bodyPr>
          <a:lstStyle/>
          <a:p>
            <a:r>
              <a:rPr lang="ja-JP" altLang="en-US" b="1" dirty="0">
                <a:solidFill>
                  <a:schemeClr val="accent1"/>
                </a:solidFill>
              </a:rPr>
              <a:t>緊急雇用安定助成金</a:t>
            </a:r>
            <a:r>
              <a:rPr kumimoji="1" lang="ja-JP" altLang="en-US" b="1" dirty="0">
                <a:solidFill>
                  <a:schemeClr val="accent1"/>
                </a:solidFill>
              </a:rPr>
              <a:t>の助成額算定書の書き方</a:t>
            </a:r>
          </a:p>
        </p:txBody>
      </p:sp>
    </p:spTree>
    <p:extLst>
      <p:ext uri="{BB962C8B-B14F-4D97-AF65-F5344CB8AC3E}">
        <p14:creationId xmlns:p14="http://schemas.microsoft.com/office/powerpoint/2010/main" val="13524186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47B0CDC1-73B8-4460-A3C3-F2EE16A70DC3}"/>
              </a:ext>
            </a:extLst>
          </p:cNvPr>
          <p:cNvSpPr txBox="1"/>
          <p:nvPr/>
        </p:nvSpPr>
        <p:spPr>
          <a:xfrm>
            <a:off x="5016467" y="1398494"/>
            <a:ext cx="7011856" cy="620426"/>
          </a:xfrm>
          <a:prstGeom prst="rect">
            <a:avLst/>
          </a:prstGeom>
          <a:noFill/>
        </p:spPr>
        <p:txBody>
          <a:bodyPr wrap="none" rtlCol="0">
            <a:spAutoFit/>
          </a:bodyPr>
          <a:lstStyle/>
          <a:p>
            <a:pPr>
              <a:lnSpc>
                <a:spcPct val="150000"/>
              </a:lnSpc>
            </a:pPr>
            <a:r>
              <a:rPr lang="ja-JP" altLang="en-US" sz="1200" dirty="0"/>
              <a:t>雇用調整助成金の様式ダウンロード（新型コロナウィルス感染症対策特例措置用）</a:t>
            </a:r>
          </a:p>
          <a:p>
            <a:pPr>
              <a:lnSpc>
                <a:spcPct val="150000"/>
              </a:lnSpc>
            </a:pPr>
            <a:r>
              <a:rPr lang="en-US" altLang="ja-JP" sz="1200" dirty="0">
                <a:hlinkClick r:id="rId2"/>
              </a:rPr>
              <a:t>https://www.mhlw.go.jp/stf/seisakunitsuite/bunya/koyouchouseijoseikin_20200410_forms.html</a:t>
            </a:r>
            <a:endParaRPr kumimoji="1" lang="ja-JP" altLang="en-US" sz="1200" dirty="0"/>
          </a:p>
        </p:txBody>
      </p:sp>
      <p:sp>
        <p:nvSpPr>
          <p:cNvPr id="11" name="テキスト ボックス 10">
            <a:extLst>
              <a:ext uri="{FF2B5EF4-FFF2-40B4-BE49-F238E27FC236}">
                <a16:creationId xmlns:a16="http://schemas.microsoft.com/office/drawing/2014/main" id="{78D95874-1EE7-4DAE-9CA9-5823A2E7D351}"/>
              </a:ext>
            </a:extLst>
          </p:cNvPr>
          <p:cNvSpPr txBox="1"/>
          <p:nvPr/>
        </p:nvSpPr>
        <p:spPr>
          <a:xfrm>
            <a:off x="5016467" y="2505670"/>
            <a:ext cx="5006499" cy="923330"/>
          </a:xfrm>
          <a:prstGeom prst="rect">
            <a:avLst/>
          </a:prstGeom>
          <a:noFill/>
        </p:spPr>
        <p:txBody>
          <a:bodyPr wrap="none" rtlCol="0">
            <a:spAutoFit/>
          </a:bodyPr>
          <a:lstStyle/>
          <a:p>
            <a:r>
              <a:rPr lang="ja-JP" altLang="en-US" dirty="0"/>
              <a:t>様式第</a:t>
            </a:r>
            <a:r>
              <a:rPr lang="en-US" altLang="ja-JP" dirty="0"/>
              <a:t>2</a:t>
            </a:r>
            <a:r>
              <a:rPr lang="ja-JP" altLang="en-US" dirty="0"/>
              <a:t>号</a:t>
            </a:r>
            <a:r>
              <a:rPr lang="en-US" altLang="ja-JP" dirty="0"/>
              <a:t>(1)</a:t>
            </a:r>
            <a:r>
              <a:rPr lang="ja-JP" altLang="en-US" dirty="0"/>
              <a:t>　緊急雇用安定助成金支給申請書</a:t>
            </a:r>
            <a:endParaRPr lang="en-US" altLang="ja-JP" dirty="0"/>
          </a:p>
          <a:p>
            <a:endParaRPr lang="en-US" altLang="ja-JP" dirty="0"/>
          </a:p>
          <a:p>
            <a:r>
              <a:rPr lang="ja-JP" altLang="en-US" dirty="0"/>
              <a:t>＊毎回提出</a:t>
            </a:r>
            <a:endParaRPr lang="en-US" altLang="ja-JP" dirty="0"/>
          </a:p>
        </p:txBody>
      </p:sp>
      <p:pic>
        <p:nvPicPr>
          <p:cNvPr id="6" name="図 5">
            <a:extLst>
              <a:ext uri="{FF2B5EF4-FFF2-40B4-BE49-F238E27FC236}">
                <a16:creationId xmlns:a16="http://schemas.microsoft.com/office/drawing/2014/main" id="{FE7B9FAC-FE61-4887-B32E-0CA66379EB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878" y="933451"/>
            <a:ext cx="3546195" cy="5759591"/>
          </a:xfrm>
          <a:prstGeom prst="rect">
            <a:avLst/>
          </a:prstGeom>
        </p:spPr>
      </p:pic>
      <p:sp>
        <p:nvSpPr>
          <p:cNvPr id="12" name="テキスト ボックス 11">
            <a:extLst>
              <a:ext uri="{FF2B5EF4-FFF2-40B4-BE49-F238E27FC236}">
                <a16:creationId xmlns:a16="http://schemas.microsoft.com/office/drawing/2014/main" id="{F035D091-C246-40D3-AA8F-AC2857ED8FA6}"/>
              </a:ext>
            </a:extLst>
          </p:cNvPr>
          <p:cNvSpPr txBox="1"/>
          <p:nvPr/>
        </p:nvSpPr>
        <p:spPr>
          <a:xfrm>
            <a:off x="215153" y="164958"/>
            <a:ext cx="4570482" cy="369332"/>
          </a:xfrm>
          <a:prstGeom prst="rect">
            <a:avLst/>
          </a:prstGeom>
          <a:noFill/>
        </p:spPr>
        <p:txBody>
          <a:bodyPr wrap="none" rtlCol="0">
            <a:spAutoFit/>
          </a:bodyPr>
          <a:lstStyle/>
          <a:p>
            <a:r>
              <a:rPr lang="ja-JP" altLang="en-US" b="1" dirty="0">
                <a:solidFill>
                  <a:schemeClr val="accent1"/>
                </a:solidFill>
              </a:rPr>
              <a:t>緊急雇用安定助成金</a:t>
            </a:r>
            <a:r>
              <a:rPr kumimoji="1" lang="ja-JP" altLang="en-US" b="1" dirty="0">
                <a:solidFill>
                  <a:schemeClr val="accent1"/>
                </a:solidFill>
              </a:rPr>
              <a:t>の支給申請書の書き方</a:t>
            </a:r>
          </a:p>
        </p:txBody>
      </p:sp>
    </p:spTree>
    <p:extLst>
      <p:ext uri="{BB962C8B-B14F-4D97-AF65-F5344CB8AC3E}">
        <p14:creationId xmlns:p14="http://schemas.microsoft.com/office/powerpoint/2010/main" val="37524670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1C7E7D55-F513-42F4-9E64-99D28C86C7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5153" y="1267552"/>
            <a:ext cx="6012656" cy="4602708"/>
          </a:xfrm>
          <a:prstGeom prst="rect">
            <a:avLst/>
          </a:prstGeom>
        </p:spPr>
      </p:pic>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1C0DB0B2-0C96-424C-9BE1-3DC8ACB4AA48}"/>
              </a:ext>
            </a:extLst>
          </p:cNvPr>
          <p:cNvCxnSpPr>
            <a:cxnSpLocks/>
          </p:cNvCxnSpPr>
          <p:nvPr/>
        </p:nvCxnSpPr>
        <p:spPr>
          <a:xfrm flipH="1">
            <a:off x="3838575" y="3002997"/>
            <a:ext cx="2679674" cy="0"/>
          </a:xfrm>
          <a:prstGeom prst="straightConnector1">
            <a:avLst/>
          </a:prstGeom>
          <a:ln w="38100">
            <a:solidFill>
              <a:schemeClr val="accent5"/>
            </a:solidFill>
            <a:tailEnd type="triangle"/>
          </a:ln>
        </p:spPr>
        <p:style>
          <a:lnRef idx="1">
            <a:schemeClr val="accent2"/>
          </a:lnRef>
          <a:fillRef idx="0">
            <a:schemeClr val="accent2"/>
          </a:fillRef>
          <a:effectRef idx="0">
            <a:schemeClr val="accent2"/>
          </a:effectRef>
          <a:fontRef idx="minor">
            <a:schemeClr val="tx1"/>
          </a:fontRef>
        </p:style>
      </p:cxnSp>
      <p:graphicFrame>
        <p:nvGraphicFramePr>
          <p:cNvPr id="11" name="表 10">
            <a:extLst>
              <a:ext uri="{FF2B5EF4-FFF2-40B4-BE49-F238E27FC236}">
                <a16:creationId xmlns:a16="http://schemas.microsoft.com/office/drawing/2014/main" id="{2C5491E8-F3ED-45DD-811F-6A470CCE563D}"/>
              </a:ext>
            </a:extLst>
          </p:cNvPr>
          <p:cNvGraphicFramePr>
            <a:graphicFrameLocks noGrp="1"/>
          </p:cNvGraphicFramePr>
          <p:nvPr>
            <p:extLst>
              <p:ext uri="{D42A27DB-BD31-4B8C-83A1-F6EECF244321}">
                <p14:modId xmlns:p14="http://schemas.microsoft.com/office/powerpoint/2010/main" val="652987725"/>
              </p:ext>
            </p:extLst>
          </p:nvPr>
        </p:nvGraphicFramePr>
        <p:xfrm>
          <a:off x="6403249" y="1419929"/>
          <a:ext cx="5322839" cy="4297954"/>
        </p:xfrm>
        <a:graphic>
          <a:graphicData uri="http://schemas.openxmlformats.org/drawingml/2006/table">
            <a:tbl>
              <a:tblPr firstRow="1" bandRow="1">
                <a:tableStyleId>{5C22544A-7EE6-4342-B048-85BDC9FD1C3A}</a:tableStyleId>
              </a:tblPr>
              <a:tblGrid>
                <a:gridCol w="5322839">
                  <a:extLst>
                    <a:ext uri="{9D8B030D-6E8A-4147-A177-3AD203B41FA5}">
                      <a16:colId xmlns:a16="http://schemas.microsoft.com/office/drawing/2014/main" val="2090591949"/>
                    </a:ext>
                  </a:extLst>
                </a:gridCol>
              </a:tblGrid>
              <a:tr h="628301">
                <a:tc>
                  <a:txBody>
                    <a:bodyPr/>
                    <a:lstStyle/>
                    <a:p>
                      <a:pPr algn="ctr"/>
                      <a:r>
                        <a:rPr kumimoji="1" lang="ja-JP" altLang="en-US" dirty="0"/>
                        <a:t>注意点</a:t>
                      </a:r>
                    </a:p>
                  </a:txBody>
                  <a:tcPr anchor="ctr">
                    <a:lnB w="38100" cmpd="sng">
                      <a:noFill/>
                    </a:lnB>
                  </a:tcPr>
                </a:tc>
                <a:extLst>
                  <a:ext uri="{0D108BD9-81ED-4DB2-BD59-A6C34878D82A}">
                    <a16:rowId xmlns:a16="http://schemas.microsoft.com/office/drawing/2014/main" val="2043127388"/>
                  </a:ext>
                </a:extLst>
              </a:tr>
              <a:tr h="628301">
                <a:tc>
                  <a:txBody>
                    <a:bodyPr/>
                    <a:lstStyle/>
                    <a:p>
                      <a:pPr marL="285750" indent="-285750">
                        <a:lnSpc>
                          <a:spcPct val="150000"/>
                        </a:lnSpc>
                        <a:buFont typeface="Arial" panose="020B0604020202020204" pitchFamily="34" charset="0"/>
                        <a:buChar char="•"/>
                      </a:pPr>
                      <a:r>
                        <a:rPr kumimoji="1" lang="ja-JP" altLang="en-US" dirty="0"/>
                        <a:t>日付・押印・宛先を忘れないこと</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466508"/>
                  </a:ext>
                </a:extLst>
              </a:tr>
              <a:tr h="930993">
                <a:tc>
                  <a:txBody>
                    <a:bodyPr/>
                    <a:lstStyle/>
                    <a:p>
                      <a:pPr marL="285750" indent="-285750">
                        <a:lnSpc>
                          <a:spcPct val="150000"/>
                        </a:lnSpc>
                        <a:buFont typeface="Arial" panose="020B0604020202020204" pitchFamily="34" charset="0"/>
                        <a:buChar char="•"/>
                      </a:pPr>
                      <a:r>
                        <a:rPr kumimoji="1" lang="ja-JP" altLang="en-US" dirty="0"/>
                        <a:t>対象労働者は「雇用されている雇用保険の被保険者ではない人」（退職予定者は除く）</a:t>
                      </a:r>
                      <a:endParaRPr kumimoji="1" lang="en-US" altLang="ja-JP"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6158013"/>
                  </a:ext>
                </a:extLst>
              </a:tr>
              <a:tr h="930993">
                <a:tc>
                  <a:txBody>
                    <a:bodyPr/>
                    <a:lstStyle/>
                    <a:p>
                      <a:pPr marL="285750" indent="-285750">
                        <a:lnSpc>
                          <a:spcPct val="150000"/>
                        </a:lnSpc>
                        <a:buFont typeface="Arial" panose="020B0604020202020204" pitchFamily="34" charset="0"/>
                        <a:buChar char="•"/>
                      </a:pPr>
                      <a:r>
                        <a:rPr kumimoji="1" lang="ja-JP" altLang="en-US" dirty="0"/>
                        <a:t>事業の種類・産業分類（中分類）は</a:t>
                      </a:r>
                      <a:endParaRPr kumimoji="1" lang="en-US" altLang="ja-JP" dirty="0"/>
                    </a:p>
                    <a:p>
                      <a:pPr marL="0" indent="0">
                        <a:lnSpc>
                          <a:spcPct val="150000"/>
                        </a:lnSpc>
                        <a:buFont typeface="Arial" panose="020B0604020202020204" pitchFamily="34" charset="0"/>
                        <a:buNone/>
                      </a:pPr>
                      <a:r>
                        <a:rPr kumimoji="1" lang="en-US" altLang="ja-JP" dirty="0"/>
                        <a:t>【</a:t>
                      </a:r>
                      <a:r>
                        <a:rPr kumimoji="1" lang="ja-JP" altLang="en-US" dirty="0"/>
                        <a:t>日本標準産業分類</a:t>
                      </a:r>
                      <a:r>
                        <a:rPr kumimoji="1" lang="en-US" altLang="ja-JP" dirty="0"/>
                        <a:t>(</a:t>
                      </a:r>
                      <a:r>
                        <a:rPr kumimoji="1" lang="ja-JP" altLang="en-US" dirty="0"/>
                        <a:t>平成</a:t>
                      </a:r>
                      <a:r>
                        <a:rPr kumimoji="1" lang="en-US" altLang="ja-JP" dirty="0"/>
                        <a:t>25</a:t>
                      </a:r>
                      <a:r>
                        <a:rPr kumimoji="1" lang="ja-JP" altLang="en-US" dirty="0"/>
                        <a:t>年</a:t>
                      </a:r>
                      <a:r>
                        <a:rPr kumimoji="1" lang="en-US" altLang="ja-JP" dirty="0"/>
                        <a:t>10</a:t>
                      </a:r>
                      <a:r>
                        <a:rPr kumimoji="1" lang="ja-JP" altLang="en-US" dirty="0"/>
                        <a:t>月改定</a:t>
                      </a:r>
                      <a:r>
                        <a:rPr kumimoji="1" lang="en-US" altLang="ja-JP" dirty="0"/>
                        <a:t>)】</a:t>
                      </a:r>
                    </a:p>
                    <a:p>
                      <a:pPr marL="0" indent="0">
                        <a:lnSpc>
                          <a:spcPct val="150000"/>
                        </a:lnSpc>
                        <a:buFont typeface="Arial" panose="020B0604020202020204" pitchFamily="34" charset="0"/>
                        <a:buNone/>
                      </a:pPr>
                      <a:r>
                        <a:rPr lang="en-US" altLang="ja-JP" dirty="0">
                          <a:hlinkClick r:id="rId3"/>
                        </a:rPr>
                        <a:t>https://www.soumu.go.jp/toukei_toukatsu/index/seido/sangyo/02toukatsu01_03000044.html</a:t>
                      </a:r>
                      <a:endParaRPr lang="en-US" altLang="ja-JP" dirty="0"/>
                    </a:p>
                    <a:p>
                      <a:pPr marL="0" indent="0">
                        <a:lnSpc>
                          <a:spcPct val="150000"/>
                        </a:lnSpc>
                        <a:buFont typeface="Arial" panose="020B0604020202020204" pitchFamily="34" charset="0"/>
                        <a:buNone/>
                      </a:pPr>
                      <a:r>
                        <a:rPr kumimoji="1" lang="ja-JP" altLang="en-US" dirty="0"/>
                        <a:t>を参照。（中分類の二桁の数字）</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9745996"/>
                  </a:ext>
                </a:extLst>
              </a:tr>
            </a:tbl>
          </a:graphicData>
        </a:graphic>
      </p:graphicFrame>
      <p:cxnSp>
        <p:nvCxnSpPr>
          <p:cNvPr id="18" name="直線矢印コネクタ 17">
            <a:extLst>
              <a:ext uri="{FF2B5EF4-FFF2-40B4-BE49-F238E27FC236}">
                <a16:creationId xmlns:a16="http://schemas.microsoft.com/office/drawing/2014/main" id="{846259DF-BED1-4113-A497-40231EBB2BD1}"/>
              </a:ext>
            </a:extLst>
          </p:cNvPr>
          <p:cNvCxnSpPr>
            <a:cxnSpLocks/>
          </p:cNvCxnSpPr>
          <p:nvPr/>
        </p:nvCxnSpPr>
        <p:spPr>
          <a:xfrm flipH="1">
            <a:off x="2085975" y="3069672"/>
            <a:ext cx="4432274" cy="785331"/>
          </a:xfrm>
          <a:prstGeom prst="straightConnector1">
            <a:avLst/>
          </a:prstGeom>
          <a:ln w="38100">
            <a:solidFill>
              <a:schemeClr val="accent5"/>
            </a:solidFill>
            <a:tailEnd type="triangle"/>
          </a:ln>
        </p:spPr>
        <p:style>
          <a:lnRef idx="1">
            <a:schemeClr val="accent2"/>
          </a:lnRef>
          <a:fillRef idx="0">
            <a:schemeClr val="accent2"/>
          </a:fillRef>
          <a:effectRef idx="0">
            <a:schemeClr val="accent2"/>
          </a:effectRef>
          <a:fontRef idx="minor">
            <a:schemeClr val="tx1"/>
          </a:fontRef>
        </p:style>
      </p:cxnSp>
      <p:sp>
        <p:nvSpPr>
          <p:cNvPr id="21" name="テキスト ボックス 20">
            <a:extLst>
              <a:ext uri="{FF2B5EF4-FFF2-40B4-BE49-F238E27FC236}">
                <a16:creationId xmlns:a16="http://schemas.microsoft.com/office/drawing/2014/main" id="{71CAFDF7-CD7B-468C-9720-41285AE9039C}"/>
              </a:ext>
            </a:extLst>
          </p:cNvPr>
          <p:cNvSpPr txBox="1"/>
          <p:nvPr/>
        </p:nvSpPr>
        <p:spPr>
          <a:xfrm>
            <a:off x="215153" y="164958"/>
            <a:ext cx="4570482" cy="369332"/>
          </a:xfrm>
          <a:prstGeom prst="rect">
            <a:avLst/>
          </a:prstGeom>
          <a:noFill/>
        </p:spPr>
        <p:txBody>
          <a:bodyPr wrap="none" rtlCol="0">
            <a:spAutoFit/>
          </a:bodyPr>
          <a:lstStyle/>
          <a:p>
            <a:r>
              <a:rPr lang="ja-JP" altLang="en-US" b="1" dirty="0">
                <a:solidFill>
                  <a:schemeClr val="accent1"/>
                </a:solidFill>
              </a:rPr>
              <a:t>緊急雇用安定助成金</a:t>
            </a:r>
            <a:r>
              <a:rPr kumimoji="1" lang="ja-JP" altLang="en-US" b="1" dirty="0">
                <a:solidFill>
                  <a:schemeClr val="accent1"/>
                </a:solidFill>
              </a:rPr>
              <a:t>の支給申請書の書き方</a:t>
            </a:r>
          </a:p>
        </p:txBody>
      </p:sp>
    </p:spTree>
    <p:extLst>
      <p:ext uri="{BB962C8B-B14F-4D97-AF65-F5344CB8AC3E}">
        <p14:creationId xmlns:p14="http://schemas.microsoft.com/office/powerpoint/2010/main" val="13233091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1CAFDF7-CD7B-468C-9720-41285AE9039C}"/>
              </a:ext>
            </a:extLst>
          </p:cNvPr>
          <p:cNvSpPr txBox="1"/>
          <p:nvPr/>
        </p:nvSpPr>
        <p:spPr>
          <a:xfrm>
            <a:off x="215153" y="164958"/>
            <a:ext cx="877163" cy="369332"/>
          </a:xfrm>
          <a:prstGeom prst="rect">
            <a:avLst/>
          </a:prstGeom>
          <a:noFill/>
        </p:spPr>
        <p:txBody>
          <a:bodyPr wrap="none" rtlCol="0">
            <a:spAutoFit/>
          </a:bodyPr>
          <a:lstStyle/>
          <a:p>
            <a:r>
              <a:rPr kumimoji="1" lang="ja-JP" altLang="en-US" b="1" dirty="0">
                <a:solidFill>
                  <a:schemeClr val="accent1"/>
                </a:solidFill>
              </a:rPr>
              <a:t>最後に</a:t>
            </a:r>
          </a:p>
        </p:txBody>
      </p:sp>
      <p:sp>
        <p:nvSpPr>
          <p:cNvPr id="2" name="テキスト ボックス 1">
            <a:extLst>
              <a:ext uri="{FF2B5EF4-FFF2-40B4-BE49-F238E27FC236}">
                <a16:creationId xmlns:a16="http://schemas.microsoft.com/office/drawing/2014/main" id="{AA8A01FE-C8BC-423C-AD9E-B4790DF21338}"/>
              </a:ext>
            </a:extLst>
          </p:cNvPr>
          <p:cNvSpPr txBox="1"/>
          <p:nvPr/>
        </p:nvSpPr>
        <p:spPr>
          <a:xfrm>
            <a:off x="4272424" y="3152775"/>
            <a:ext cx="3647152" cy="369332"/>
          </a:xfrm>
          <a:prstGeom prst="rect">
            <a:avLst/>
          </a:prstGeom>
          <a:noFill/>
        </p:spPr>
        <p:txBody>
          <a:bodyPr wrap="none" rtlCol="0">
            <a:spAutoFit/>
          </a:bodyPr>
          <a:lstStyle/>
          <a:p>
            <a:r>
              <a:rPr kumimoji="1" lang="ja-JP" altLang="en-US" dirty="0"/>
              <a:t>ご清聴ありがとうございました。</a:t>
            </a:r>
          </a:p>
        </p:txBody>
      </p:sp>
    </p:spTree>
    <p:extLst>
      <p:ext uri="{BB962C8B-B14F-4D97-AF65-F5344CB8AC3E}">
        <p14:creationId xmlns:p14="http://schemas.microsoft.com/office/powerpoint/2010/main" val="3440238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1800493" cy="369332"/>
          </a:xfrm>
          <a:prstGeom prst="rect">
            <a:avLst/>
          </a:prstGeom>
          <a:noFill/>
        </p:spPr>
        <p:txBody>
          <a:bodyPr wrap="none" rtlCol="0">
            <a:spAutoFit/>
          </a:bodyPr>
          <a:lstStyle/>
          <a:p>
            <a:r>
              <a:rPr lang="ja-JP" altLang="en-US" b="1" dirty="0">
                <a:solidFill>
                  <a:schemeClr val="accent1"/>
                </a:solidFill>
              </a:rPr>
              <a:t>休業の取らせ方</a:t>
            </a:r>
            <a:endParaRPr kumimoji="1" lang="ja-JP" altLang="en-US" b="1" dirty="0">
              <a:solidFill>
                <a:schemeClr val="accent1"/>
              </a:solidFill>
            </a:endParaRPr>
          </a:p>
        </p:txBody>
      </p:sp>
      <p:graphicFrame>
        <p:nvGraphicFramePr>
          <p:cNvPr id="9" name="表 11">
            <a:extLst>
              <a:ext uri="{FF2B5EF4-FFF2-40B4-BE49-F238E27FC236}">
                <a16:creationId xmlns:a16="http://schemas.microsoft.com/office/drawing/2014/main" id="{D9937488-01C9-429D-94FD-67493A6EC8AA}"/>
              </a:ext>
            </a:extLst>
          </p:cNvPr>
          <p:cNvGraphicFramePr>
            <a:graphicFrameLocks noGrp="1"/>
          </p:cNvGraphicFramePr>
          <p:nvPr>
            <p:extLst>
              <p:ext uri="{D42A27DB-BD31-4B8C-83A1-F6EECF244321}">
                <p14:modId xmlns:p14="http://schemas.microsoft.com/office/powerpoint/2010/main" val="4118552009"/>
              </p:ext>
            </p:extLst>
          </p:nvPr>
        </p:nvGraphicFramePr>
        <p:xfrm>
          <a:off x="785307" y="1139686"/>
          <a:ext cx="6266124" cy="4081559"/>
        </p:xfrm>
        <a:graphic>
          <a:graphicData uri="http://schemas.openxmlformats.org/drawingml/2006/table">
            <a:tbl>
              <a:tblPr firstRow="1" bandRow="1">
                <a:tableStyleId>{5C22544A-7EE6-4342-B048-85BDC9FD1C3A}</a:tableStyleId>
              </a:tblPr>
              <a:tblGrid>
                <a:gridCol w="6266124">
                  <a:extLst>
                    <a:ext uri="{9D8B030D-6E8A-4147-A177-3AD203B41FA5}">
                      <a16:colId xmlns:a16="http://schemas.microsoft.com/office/drawing/2014/main" val="2090591949"/>
                    </a:ext>
                  </a:extLst>
                </a:gridCol>
              </a:tblGrid>
              <a:tr h="591133">
                <a:tc>
                  <a:txBody>
                    <a:bodyPr/>
                    <a:lstStyle/>
                    <a:p>
                      <a:pPr algn="ctr"/>
                      <a:r>
                        <a:rPr kumimoji="1" lang="ja-JP" altLang="en-US" dirty="0"/>
                        <a:t>雇用調整助成金の対象になる休業とは</a:t>
                      </a:r>
                    </a:p>
                  </a:txBody>
                  <a:tcPr anchor="ctr">
                    <a:lnB w="38100" cmpd="sng">
                      <a:noFill/>
                    </a:lnB>
                  </a:tcPr>
                </a:tc>
                <a:extLst>
                  <a:ext uri="{0D108BD9-81ED-4DB2-BD59-A6C34878D82A}">
                    <a16:rowId xmlns:a16="http://schemas.microsoft.com/office/drawing/2014/main" val="2043127388"/>
                  </a:ext>
                </a:extLst>
              </a:tr>
              <a:tr h="591133">
                <a:tc>
                  <a:txBody>
                    <a:bodyPr/>
                    <a:lstStyle/>
                    <a:p>
                      <a:pPr marL="285750" indent="-285750">
                        <a:lnSpc>
                          <a:spcPct val="150000"/>
                        </a:lnSpc>
                        <a:buFont typeface="Arial" panose="020B0604020202020204" pitchFamily="34" charset="0"/>
                        <a:buChar char="•"/>
                      </a:pPr>
                      <a:r>
                        <a:rPr kumimoji="1" lang="ja-JP" altLang="en-US" b="1" dirty="0"/>
                        <a:t>労使間の協定によるものであること</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466508"/>
                  </a:ext>
                </a:extLst>
              </a:tr>
              <a:tr h="591133">
                <a:tc>
                  <a:txBody>
                    <a:bodyPr/>
                    <a:lstStyle/>
                    <a:p>
                      <a:pPr marL="285750" indent="-285750">
                        <a:lnSpc>
                          <a:spcPct val="150000"/>
                        </a:lnSpc>
                        <a:buFont typeface="Arial" panose="020B0604020202020204" pitchFamily="34" charset="0"/>
                        <a:buChar char="•"/>
                      </a:pPr>
                      <a:r>
                        <a:rPr kumimoji="1" lang="ja-JP" altLang="en-US" dirty="0"/>
                        <a:t>判定対象期間の延べ日数が、総所定労働日数の</a:t>
                      </a:r>
                      <a:r>
                        <a:rPr kumimoji="1" lang="en-US" altLang="ja-JP" dirty="0"/>
                        <a:t>1/40</a:t>
                      </a:r>
                      <a:r>
                        <a:rPr kumimoji="1" lang="ja-JP" altLang="en-US" dirty="0"/>
                        <a:t>以上であること</a:t>
                      </a:r>
                      <a:endParaRPr kumimoji="1" lang="en-US" altLang="ja-JP"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6158013"/>
                  </a:ext>
                </a:extLst>
              </a:tr>
              <a:tr h="591133">
                <a:tc>
                  <a:txBody>
                    <a:bodyPr/>
                    <a:lstStyle/>
                    <a:p>
                      <a:pPr marL="285750" indent="-285750">
                        <a:lnSpc>
                          <a:spcPct val="150000"/>
                        </a:lnSpc>
                        <a:buFont typeface="Arial" panose="020B0604020202020204" pitchFamily="34" charset="0"/>
                        <a:buChar char="•"/>
                      </a:pPr>
                      <a:r>
                        <a:rPr kumimoji="1" lang="ja-JP" altLang="en-US" dirty="0"/>
                        <a:t>休業手当が平均賃金の</a:t>
                      </a:r>
                      <a:r>
                        <a:rPr kumimoji="1" lang="en-US" altLang="ja-JP" dirty="0"/>
                        <a:t>6</a:t>
                      </a:r>
                      <a:r>
                        <a:rPr kumimoji="1" lang="ja-JP" altLang="en-US" dirty="0"/>
                        <a:t>割以上支払われていること</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9745996"/>
                  </a:ext>
                </a:extLst>
              </a:tr>
              <a:tr h="841108">
                <a:tc>
                  <a:txBody>
                    <a:bodyPr/>
                    <a:lstStyle/>
                    <a:p>
                      <a:pPr marL="285750" indent="-285750">
                        <a:lnSpc>
                          <a:spcPct val="150000"/>
                        </a:lnSpc>
                        <a:buFont typeface="Arial" panose="020B0604020202020204" pitchFamily="34" charset="0"/>
                        <a:buChar char="•"/>
                      </a:pPr>
                      <a:r>
                        <a:rPr kumimoji="1" lang="ja-JP" altLang="en-US" dirty="0"/>
                        <a:t>所定労働日の所定労働時間内に行われていること</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393561"/>
                  </a:ext>
                </a:extLst>
              </a:tr>
              <a:tr h="591133">
                <a:tc>
                  <a:txBody>
                    <a:bodyPr/>
                    <a:lstStyle/>
                    <a:p>
                      <a:pPr marL="285750" indent="-285750">
                        <a:lnSpc>
                          <a:spcPct val="150000"/>
                        </a:lnSpc>
                        <a:buFont typeface="Arial" panose="020B0604020202020204" pitchFamily="34" charset="0"/>
                        <a:buChar char="•"/>
                      </a:pPr>
                      <a:r>
                        <a:rPr kumimoji="1" lang="ja-JP" altLang="en-US" dirty="0"/>
                        <a:t>丸一日または、短時間休業の要件を満たしていること</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1517694"/>
                  </a:ext>
                </a:extLst>
              </a:tr>
            </a:tbl>
          </a:graphicData>
        </a:graphic>
      </p:graphicFrame>
      <p:pic>
        <p:nvPicPr>
          <p:cNvPr id="6" name="図 5">
            <a:extLst>
              <a:ext uri="{FF2B5EF4-FFF2-40B4-BE49-F238E27FC236}">
                <a16:creationId xmlns:a16="http://schemas.microsoft.com/office/drawing/2014/main" id="{5C95B08B-2011-41AA-A5DA-5904573FE4C8}"/>
              </a:ext>
            </a:extLst>
          </p:cNvPr>
          <p:cNvPicPr>
            <a:picLocks noChangeAspect="1"/>
          </p:cNvPicPr>
          <p:nvPr/>
        </p:nvPicPr>
        <p:blipFill>
          <a:blip r:embed="rId2"/>
          <a:stretch>
            <a:fillRect/>
          </a:stretch>
        </p:blipFill>
        <p:spPr>
          <a:xfrm>
            <a:off x="7674585" y="1139686"/>
            <a:ext cx="3876675" cy="5629275"/>
          </a:xfrm>
          <a:prstGeom prst="rect">
            <a:avLst/>
          </a:prstGeom>
        </p:spPr>
      </p:pic>
    </p:spTree>
    <p:extLst>
      <p:ext uri="{BB962C8B-B14F-4D97-AF65-F5344CB8AC3E}">
        <p14:creationId xmlns:p14="http://schemas.microsoft.com/office/powerpoint/2010/main" val="3334631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1800493" cy="369332"/>
          </a:xfrm>
          <a:prstGeom prst="rect">
            <a:avLst/>
          </a:prstGeom>
          <a:noFill/>
        </p:spPr>
        <p:txBody>
          <a:bodyPr wrap="none" rtlCol="0">
            <a:spAutoFit/>
          </a:bodyPr>
          <a:lstStyle/>
          <a:p>
            <a:r>
              <a:rPr lang="ja-JP" altLang="en-US" b="1" dirty="0">
                <a:solidFill>
                  <a:schemeClr val="accent1"/>
                </a:solidFill>
              </a:rPr>
              <a:t>休業の取らせ方</a:t>
            </a:r>
            <a:endParaRPr kumimoji="1" lang="ja-JP" altLang="en-US" b="1" dirty="0">
              <a:solidFill>
                <a:schemeClr val="accent1"/>
              </a:solidFill>
            </a:endParaRPr>
          </a:p>
        </p:txBody>
      </p:sp>
      <p:graphicFrame>
        <p:nvGraphicFramePr>
          <p:cNvPr id="9" name="表 11">
            <a:extLst>
              <a:ext uri="{FF2B5EF4-FFF2-40B4-BE49-F238E27FC236}">
                <a16:creationId xmlns:a16="http://schemas.microsoft.com/office/drawing/2014/main" id="{D9937488-01C9-429D-94FD-67493A6EC8AA}"/>
              </a:ext>
            </a:extLst>
          </p:cNvPr>
          <p:cNvGraphicFramePr>
            <a:graphicFrameLocks noGrp="1"/>
          </p:cNvGraphicFramePr>
          <p:nvPr>
            <p:extLst>
              <p:ext uri="{D42A27DB-BD31-4B8C-83A1-F6EECF244321}">
                <p14:modId xmlns:p14="http://schemas.microsoft.com/office/powerpoint/2010/main" val="1867208643"/>
              </p:ext>
            </p:extLst>
          </p:nvPr>
        </p:nvGraphicFramePr>
        <p:xfrm>
          <a:off x="785307" y="1139686"/>
          <a:ext cx="6266124" cy="4081559"/>
        </p:xfrm>
        <a:graphic>
          <a:graphicData uri="http://schemas.openxmlformats.org/drawingml/2006/table">
            <a:tbl>
              <a:tblPr firstRow="1" bandRow="1">
                <a:tableStyleId>{5C22544A-7EE6-4342-B048-85BDC9FD1C3A}</a:tableStyleId>
              </a:tblPr>
              <a:tblGrid>
                <a:gridCol w="6266124">
                  <a:extLst>
                    <a:ext uri="{9D8B030D-6E8A-4147-A177-3AD203B41FA5}">
                      <a16:colId xmlns:a16="http://schemas.microsoft.com/office/drawing/2014/main" val="2090591949"/>
                    </a:ext>
                  </a:extLst>
                </a:gridCol>
              </a:tblGrid>
              <a:tr h="591133">
                <a:tc>
                  <a:txBody>
                    <a:bodyPr/>
                    <a:lstStyle/>
                    <a:p>
                      <a:pPr algn="ctr"/>
                      <a:r>
                        <a:rPr kumimoji="1" lang="ja-JP" altLang="en-US" dirty="0"/>
                        <a:t>雇用調整助成金の対象になる休業とは</a:t>
                      </a:r>
                    </a:p>
                  </a:txBody>
                  <a:tcPr anchor="ctr">
                    <a:lnB w="38100" cmpd="sng">
                      <a:noFill/>
                    </a:lnB>
                  </a:tcPr>
                </a:tc>
                <a:extLst>
                  <a:ext uri="{0D108BD9-81ED-4DB2-BD59-A6C34878D82A}">
                    <a16:rowId xmlns:a16="http://schemas.microsoft.com/office/drawing/2014/main" val="2043127388"/>
                  </a:ext>
                </a:extLst>
              </a:tr>
              <a:tr h="591133">
                <a:tc>
                  <a:txBody>
                    <a:bodyPr/>
                    <a:lstStyle/>
                    <a:p>
                      <a:pPr marL="285750" indent="-285750">
                        <a:lnSpc>
                          <a:spcPct val="150000"/>
                        </a:lnSpc>
                        <a:buFont typeface="Arial" panose="020B0604020202020204" pitchFamily="34" charset="0"/>
                        <a:buChar char="•"/>
                      </a:pPr>
                      <a:r>
                        <a:rPr kumimoji="1" lang="ja-JP" altLang="en-US" b="1" dirty="0"/>
                        <a:t>労使間の協定によるものであること</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466508"/>
                  </a:ext>
                </a:extLst>
              </a:tr>
              <a:tr h="591133">
                <a:tc>
                  <a:txBody>
                    <a:bodyPr/>
                    <a:lstStyle/>
                    <a:p>
                      <a:pPr marL="285750" indent="-285750">
                        <a:lnSpc>
                          <a:spcPct val="150000"/>
                        </a:lnSpc>
                        <a:buFont typeface="Arial" panose="020B0604020202020204" pitchFamily="34" charset="0"/>
                        <a:buChar char="•"/>
                      </a:pPr>
                      <a:r>
                        <a:rPr kumimoji="1" lang="ja-JP" altLang="en-US" dirty="0"/>
                        <a:t>判定対象期間の延べ日数が、総所定労働日数の</a:t>
                      </a:r>
                      <a:r>
                        <a:rPr kumimoji="1" lang="en-US" altLang="ja-JP" dirty="0"/>
                        <a:t>1/40</a:t>
                      </a:r>
                      <a:r>
                        <a:rPr kumimoji="1" lang="ja-JP" altLang="en-US" dirty="0"/>
                        <a:t>以上であること</a:t>
                      </a:r>
                      <a:endParaRPr kumimoji="1" lang="en-US" altLang="ja-JP"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6158013"/>
                  </a:ext>
                </a:extLst>
              </a:tr>
              <a:tr h="591133">
                <a:tc>
                  <a:txBody>
                    <a:bodyPr/>
                    <a:lstStyle/>
                    <a:p>
                      <a:pPr marL="285750" indent="-285750">
                        <a:lnSpc>
                          <a:spcPct val="150000"/>
                        </a:lnSpc>
                        <a:buFont typeface="Arial" panose="020B0604020202020204" pitchFamily="34" charset="0"/>
                        <a:buChar char="•"/>
                      </a:pPr>
                      <a:r>
                        <a:rPr kumimoji="1" lang="ja-JP" altLang="en-US" dirty="0"/>
                        <a:t>休業手当が平均賃金の</a:t>
                      </a:r>
                      <a:r>
                        <a:rPr kumimoji="1" lang="en-US" altLang="ja-JP" dirty="0"/>
                        <a:t>6</a:t>
                      </a:r>
                      <a:r>
                        <a:rPr kumimoji="1" lang="ja-JP" altLang="en-US" dirty="0"/>
                        <a:t>割以上支払われていること</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9745996"/>
                  </a:ext>
                </a:extLst>
              </a:tr>
              <a:tr h="841108">
                <a:tc>
                  <a:txBody>
                    <a:bodyPr/>
                    <a:lstStyle/>
                    <a:p>
                      <a:pPr marL="285750" indent="-285750">
                        <a:lnSpc>
                          <a:spcPct val="150000"/>
                        </a:lnSpc>
                        <a:buFont typeface="Arial" panose="020B0604020202020204" pitchFamily="34" charset="0"/>
                        <a:buChar char="•"/>
                      </a:pPr>
                      <a:r>
                        <a:rPr kumimoji="1" lang="ja-JP" altLang="en-US" dirty="0"/>
                        <a:t>所定労働日の所定労働時間内に行われていること</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393561"/>
                  </a:ext>
                </a:extLst>
              </a:tr>
              <a:tr h="591133">
                <a:tc>
                  <a:txBody>
                    <a:bodyPr/>
                    <a:lstStyle/>
                    <a:p>
                      <a:pPr marL="285750" indent="-285750">
                        <a:lnSpc>
                          <a:spcPct val="150000"/>
                        </a:lnSpc>
                        <a:buFont typeface="Arial" panose="020B0604020202020204" pitchFamily="34" charset="0"/>
                        <a:buChar char="•"/>
                      </a:pPr>
                      <a:r>
                        <a:rPr kumimoji="1" lang="ja-JP" altLang="en-US" dirty="0"/>
                        <a:t>丸一日または、短時間休業の要件を満たしていること</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1517694"/>
                  </a:ext>
                </a:extLst>
              </a:tr>
            </a:tbl>
          </a:graphicData>
        </a:graphic>
      </p:graphicFrame>
      <p:pic>
        <p:nvPicPr>
          <p:cNvPr id="2" name="図 1">
            <a:extLst>
              <a:ext uri="{FF2B5EF4-FFF2-40B4-BE49-F238E27FC236}">
                <a16:creationId xmlns:a16="http://schemas.microsoft.com/office/drawing/2014/main" id="{09A61C5F-1FF8-44A9-8DA5-635B3277EDB5}"/>
              </a:ext>
            </a:extLst>
          </p:cNvPr>
          <p:cNvPicPr>
            <a:picLocks noChangeAspect="1"/>
          </p:cNvPicPr>
          <p:nvPr/>
        </p:nvPicPr>
        <p:blipFill>
          <a:blip r:embed="rId2"/>
          <a:stretch>
            <a:fillRect/>
          </a:stretch>
        </p:blipFill>
        <p:spPr>
          <a:xfrm>
            <a:off x="7394090" y="1139684"/>
            <a:ext cx="4012603" cy="5019064"/>
          </a:xfrm>
          <a:prstGeom prst="rect">
            <a:avLst/>
          </a:prstGeom>
        </p:spPr>
      </p:pic>
    </p:spTree>
    <p:extLst>
      <p:ext uri="{BB962C8B-B14F-4D97-AF65-F5344CB8AC3E}">
        <p14:creationId xmlns:p14="http://schemas.microsoft.com/office/powerpoint/2010/main" val="758197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1800493" cy="369332"/>
          </a:xfrm>
          <a:prstGeom prst="rect">
            <a:avLst/>
          </a:prstGeom>
          <a:noFill/>
        </p:spPr>
        <p:txBody>
          <a:bodyPr wrap="none" rtlCol="0">
            <a:spAutoFit/>
          </a:bodyPr>
          <a:lstStyle/>
          <a:p>
            <a:r>
              <a:rPr lang="ja-JP" altLang="en-US" b="1" dirty="0">
                <a:solidFill>
                  <a:schemeClr val="accent1"/>
                </a:solidFill>
              </a:rPr>
              <a:t>休業の取らせ方</a:t>
            </a:r>
            <a:endParaRPr kumimoji="1" lang="ja-JP" altLang="en-US" b="1" dirty="0">
              <a:solidFill>
                <a:schemeClr val="accent1"/>
              </a:solidFill>
            </a:endParaRPr>
          </a:p>
        </p:txBody>
      </p:sp>
      <p:graphicFrame>
        <p:nvGraphicFramePr>
          <p:cNvPr id="9" name="表 11">
            <a:extLst>
              <a:ext uri="{FF2B5EF4-FFF2-40B4-BE49-F238E27FC236}">
                <a16:creationId xmlns:a16="http://schemas.microsoft.com/office/drawing/2014/main" id="{D9937488-01C9-429D-94FD-67493A6EC8AA}"/>
              </a:ext>
            </a:extLst>
          </p:cNvPr>
          <p:cNvGraphicFramePr>
            <a:graphicFrameLocks noGrp="1"/>
          </p:cNvGraphicFramePr>
          <p:nvPr>
            <p:extLst>
              <p:ext uri="{D42A27DB-BD31-4B8C-83A1-F6EECF244321}">
                <p14:modId xmlns:p14="http://schemas.microsoft.com/office/powerpoint/2010/main" val="2724625924"/>
              </p:ext>
            </p:extLst>
          </p:nvPr>
        </p:nvGraphicFramePr>
        <p:xfrm>
          <a:off x="785307" y="1139686"/>
          <a:ext cx="6266124" cy="4080861"/>
        </p:xfrm>
        <a:graphic>
          <a:graphicData uri="http://schemas.openxmlformats.org/drawingml/2006/table">
            <a:tbl>
              <a:tblPr firstRow="1" bandRow="1">
                <a:tableStyleId>{5C22544A-7EE6-4342-B048-85BDC9FD1C3A}</a:tableStyleId>
              </a:tblPr>
              <a:tblGrid>
                <a:gridCol w="6266124">
                  <a:extLst>
                    <a:ext uri="{9D8B030D-6E8A-4147-A177-3AD203B41FA5}">
                      <a16:colId xmlns:a16="http://schemas.microsoft.com/office/drawing/2014/main" val="2090591949"/>
                    </a:ext>
                  </a:extLst>
                </a:gridCol>
              </a:tblGrid>
              <a:tr h="591133">
                <a:tc>
                  <a:txBody>
                    <a:bodyPr/>
                    <a:lstStyle/>
                    <a:p>
                      <a:pPr algn="ctr"/>
                      <a:r>
                        <a:rPr kumimoji="1" lang="ja-JP" altLang="en-US" dirty="0"/>
                        <a:t>雇用調整助成金の対象になる休業とは</a:t>
                      </a:r>
                    </a:p>
                  </a:txBody>
                  <a:tcPr anchor="ctr">
                    <a:lnB w="38100" cmpd="sng">
                      <a:noFill/>
                    </a:lnB>
                  </a:tcPr>
                </a:tc>
                <a:extLst>
                  <a:ext uri="{0D108BD9-81ED-4DB2-BD59-A6C34878D82A}">
                    <a16:rowId xmlns:a16="http://schemas.microsoft.com/office/drawing/2014/main" val="2043127388"/>
                  </a:ext>
                </a:extLst>
              </a:tr>
              <a:tr h="591133">
                <a:tc>
                  <a:txBody>
                    <a:bodyPr/>
                    <a:lstStyle/>
                    <a:p>
                      <a:pPr marL="285750" indent="-285750">
                        <a:lnSpc>
                          <a:spcPct val="150000"/>
                        </a:lnSpc>
                        <a:buFont typeface="Arial" panose="020B0604020202020204" pitchFamily="34" charset="0"/>
                        <a:buChar char="•"/>
                      </a:pPr>
                      <a:r>
                        <a:rPr kumimoji="1" lang="ja-JP" altLang="en-US" dirty="0"/>
                        <a:t>労使間の協定によるものであること</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466508"/>
                  </a:ext>
                </a:extLst>
              </a:tr>
              <a:tr h="591133">
                <a:tc>
                  <a:txBody>
                    <a:bodyPr/>
                    <a:lstStyle/>
                    <a:p>
                      <a:pPr marL="285750" indent="-285750">
                        <a:lnSpc>
                          <a:spcPct val="150000"/>
                        </a:lnSpc>
                        <a:buFont typeface="Arial" panose="020B0604020202020204" pitchFamily="34" charset="0"/>
                        <a:buChar char="•"/>
                      </a:pPr>
                      <a:r>
                        <a:rPr kumimoji="1" lang="ja-JP" altLang="en-US" b="1" dirty="0"/>
                        <a:t>判定対象期間の延べ日数が、総所定労働日数の</a:t>
                      </a:r>
                      <a:r>
                        <a:rPr kumimoji="1" lang="en-US" altLang="ja-JP" b="1" dirty="0"/>
                        <a:t>1/40</a:t>
                      </a:r>
                      <a:r>
                        <a:rPr kumimoji="1" lang="ja-JP" altLang="en-US" b="1" dirty="0"/>
                        <a:t>以上であること</a:t>
                      </a:r>
                      <a:endParaRPr kumimoji="1" lang="en-US" altLang="ja-JP"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6158013"/>
                  </a:ext>
                </a:extLst>
              </a:tr>
              <a:tr h="591133">
                <a:tc>
                  <a:txBody>
                    <a:bodyPr/>
                    <a:lstStyle/>
                    <a:p>
                      <a:pPr marL="285750" indent="-285750">
                        <a:lnSpc>
                          <a:spcPct val="150000"/>
                        </a:lnSpc>
                        <a:buFont typeface="Arial" panose="020B0604020202020204" pitchFamily="34" charset="0"/>
                        <a:buChar char="•"/>
                      </a:pPr>
                      <a:r>
                        <a:rPr kumimoji="1" lang="ja-JP" altLang="en-US" dirty="0"/>
                        <a:t>休業手当が平均賃金の</a:t>
                      </a:r>
                      <a:r>
                        <a:rPr kumimoji="1" lang="en-US" altLang="ja-JP" dirty="0"/>
                        <a:t>6</a:t>
                      </a:r>
                      <a:r>
                        <a:rPr kumimoji="1" lang="ja-JP" altLang="en-US" dirty="0"/>
                        <a:t>割以上支払われていること</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9745996"/>
                  </a:ext>
                </a:extLst>
              </a:tr>
              <a:tr h="841108">
                <a:tc>
                  <a:txBody>
                    <a:bodyPr/>
                    <a:lstStyle/>
                    <a:p>
                      <a:pPr marL="285750" indent="-285750">
                        <a:lnSpc>
                          <a:spcPct val="150000"/>
                        </a:lnSpc>
                        <a:buFont typeface="Arial" panose="020B0604020202020204" pitchFamily="34" charset="0"/>
                        <a:buChar char="•"/>
                      </a:pPr>
                      <a:r>
                        <a:rPr kumimoji="1" lang="ja-JP" altLang="en-US" dirty="0"/>
                        <a:t>所定労働日の所定労働時間内に行われていること</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393561"/>
                  </a:ext>
                </a:extLst>
              </a:tr>
              <a:tr h="591133">
                <a:tc>
                  <a:txBody>
                    <a:bodyPr/>
                    <a:lstStyle/>
                    <a:p>
                      <a:pPr marL="285750" indent="-285750">
                        <a:lnSpc>
                          <a:spcPct val="150000"/>
                        </a:lnSpc>
                        <a:buFont typeface="Arial" panose="020B0604020202020204" pitchFamily="34" charset="0"/>
                        <a:buChar char="•"/>
                      </a:pPr>
                      <a:r>
                        <a:rPr kumimoji="1" lang="ja-JP" altLang="en-US" dirty="0"/>
                        <a:t>丸一日または、短時間休業の要件を満たしていること</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1517694"/>
                  </a:ext>
                </a:extLst>
              </a:tr>
            </a:tbl>
          </a:graphicData>
        </a:graphic>
      </p:graphicFrame>
      <p:pic>
        <p:nvPicPr>
          <p:cNvPr id="10" name="Picture 2" descr="標準男性ピクトグラム">
            <a:extLst>
              <a:ext uri="{FF2B5EF4-FFF2-40B4-BE49-F238E27FC236}">
                <a16:creationId xmlns:a16="http://schemas.microsoft.com/office/drawing/2014/main" id="{259941BB-C9F3-4265-BFDD-FE319BF5D23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777887" y="1921945"/>
            <a:ext cx="740100" cy="8476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標準男性ピクトグラム">
            <a:extLst>
              <a:ext uri="{FF2B5EF4-FFF2-40B4-BE49-F238E27FC236}">
                <a16:creationId xmlns:a16="http://schemas.microsoft.com/office/drawing/2014/main" id="{92346396-6146-4C0B-A5B7-94B903A17A4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482045" y="1921945"/>
            <a:ext cx="740100" cy="8476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標準男性ピクトグラム">
            <a:extLst>
              <a:ext uri="{FF2B5EF4-FFF2-40B4-BE49-F238E27FC236}">
                <a16:creationId xmlns:a16="http://schemas.microsoft.com/office/drawing/2014/main" id="{A90D0D92-8E71-41DF-8A6E-60EC4854769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186203" y="1921945"/>
            <a:ext cx="740100" cy="8476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標準男性ピクトグラム">
            <a:extLst>
              <a:ext uri="{FF2B5EF4-FFF2-40B4-BE49-F238E27FC236}">
                <a16:creationId xmlns:a16="http://schemas.microsoft.com/office/drawing/2014/main" id="{DAF51F05-E23C-40ED-B052-A4462F62CDA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926303" y="1921944"/>
            <a:ext cx="740100" cy="84768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7DA23DD3-4129-4EF0-9D75-AD6256D2CB37}"/>
              </a:ext>
            </a:extLst>
          </p:cNvPr>
          <p:cNvSpPr txBox="1"/>
          <p:nvPr/>
        </p:nvSpPr>
        <p:spPr>
          <a:xfrm>
            <a:off x="7543800" y="1321689"/>
            <a:ext cx="4256293" cy="461665"/>
          </a:xfrm>
          <a:prstGeom prst="rect">
            <a:avLst/>
          </a:prstGeom>
          <a:noFill/>
        </p:spPr>
        <p:txBody>
          <a:bodyPr wrap="none" rtlCol="0">
            <a:spAutoFit/>
          </a:bodyPr>
          <a:lstStyle/>
          <a:p>
            <a:r>
              <a:rPr kumimoji="1" lang="ja-JP" altLang="en-US" sz="2400" b="1" dirty="0"/>
              <a:t>社員</a:t>
            </a:r>
            <a:r>
              <a:rPr kumimoji="1" lang="en-US" altLang="ja-JP" sz="2400" b="1" dirty="0"/>
              <a:t>25</a:t>
            </a:r>
            <a:r>
              <a:rPr kumimoji="1" lang="ja-JP" altLang="en-US" sz="2400" b="1" dirty="0"/>
              <a:t>人（内週</a:t>
            </a:r>
            <a:r>
              <a:rPr kumimoji="1" lang="en-US" altLang="ja-JP" sz="2400" b="1" dirty="0"/>
              <a:t>4</a:t>
            </a:r>
            <a:r>
              <a:rPr kumimoji="1" lang="ja-JP" altLang="en-US" sz="2400" b="1" dirty="0"/>
              <a:t>パート</a:t>
            </a:r>
            <a:r>
              <a:rPr kumimoji="1" lang="en-US" altLang="ja-JP" sz="2400" b="1" dirty="0"/>
              <a:t>5</a:t>
            </a:r>
            <a:r>
              <a:rPr kumimoji="1" lang="ja-JP" altLang="en-US" sz="2400" b="1" dirty="0"/>
              <a:t>人）</a:t>
            </a:r>
          </a:p>
        </p:txBody>
      </p:sp>
      <p:sp>
        <p:nvSpPr>
          <p:cNvPr id="4" name="テキスト ボックス 3">
            <a:extLst>
              <a:ext uri="{FF2B5EF4-FFF2-40B4-BE49-F238E27FC236}">
                <a16:creationId xmlns:a16="http://schemas.microsoft.com/office/drawing/2014/main" id="{64FB9F74-5D39-4FC2-A9A5-4757CB7E1538}"/>
              </a:ext>
            </a:extLst>
          </p:cNvPr>
          <p:cNvSpPr txBox="1"/>
          <p:nvPr/>
        </p:nvSpPr>
        <p:spPr>
          <a:xfrm>
            <a:off x="10666403" y="2307964"/>
            <a:ext cx="1107996" cy="461665"/>
          </a:xfrm>
          <a:prstGeom prst="rect">
            <a:avLst/>
          </a:prstGeom>
          <a:noFill/>
        </p:spPr>
        <p:txBody>
          <a:bodyPr wrap="none" rtlCol="0">
            <a:spAutoFit/>
          </a:bodyPr>
          <a:lstStyle/>
          <a:p>
            <a:r>
              <a:rPr kumimoji="1" lang="ja-JP" altLang="en-US" sz="2400" b="1" dirty="0">
                <a:solidFill>
                  <a:schemeClr val="accent2"/>
                </a:solidFill>
              </a:rPr>
              <a:t>・・・</a:t>
            </a:r>
          </a:p>
        </p:txBody>
      </p:sp>
      <p:sp>
        <p:nvSpPr>
          <p:cNvPr id="6" name="テキスト ボックス 5">
            <a:extLst>
              <a:ext uri="{FF2B5EF4-FFF2-40B4-BE49-F238E27FC236}">
                <a16:creationId xmlns:a16="http://schemas.microsoft.com/office/drawing/2014/main" id="{528C492A-1CBD-4019-9B0C-52A906143FC1}"/>
              </a:ext>
            </a:extLst>
          </p:cNvPr>
          <p:cNvSpPr txBox="1"/>
          <p:nvPr/>
        </p:nvSpPr>
        <p:spPr>
          <a:xfrm>
            <a:off x="7777887" y="2908219"/>
            <a:ext cx="3677610" cy="2357505"/>
          </a:xfrm>
          <a:prstGeom prst="rect">
            <a:avLst/>
          </a:prstGeom>
          <a:noFill/>
        </p:spPr>
        <p:txBody>
          <a:bodyPr wrap="none" rtlCol="0">
            <a:spAutoFit/>
          </a:bodyPr>
          <a:lstStyle/>
          <a:p>
            <a:pPr>
              <a:lnSpc>
                <a:spcPct val="150000"/>
              </a:lnSpc>
            </a:pPr>
            <a:r>
              <a:rPr kumimoji="1" lang="ja-JP" altLang="en-US" sz="2000" dirty="0"/>
              <a:t>所定労働日数</a:t>
            </a:r>
            <a:endParaRPr kumimoji="1" lang="en-US" altLang="ja-JP" sz="2000" dirty="0"/>
          </a:p>
          <a:p>
            <a:pPr>
              <a:lnSpc>
                <a:spcPct val="150000"/>
              </a:lnSpc>
            </a:pPr>
            <a:r>
              <a:rPr lang="en-US" altLang="ja-JP" sz="2000" dirty="0"/>
              <a:t>20</a:t>
            </a:r>
            <a:r>
              <a:rPr lang="ja-JP" altLang="en-US" sz="2000" dirty="0"/>
              <a:t>人</a:t>
            </a:r>
            <a:r>
              <a:rPr lang="en-US" altLang="ja-JP" sz="2000" dirty="0"/>
              <a:t>×20</a:t>
            </a:r>
            <a:r>
              <a:rPr lang="ja-JP" altLang="en-US" sz="2000" dirty="0"/>
              <a:t>日</a:t>
            </a:r>
            <a:r>
              <a:rPr lang="en-US" altLang="ja-JP" sz="2000" dirty="0"/>
              <a:t>=400</a:t>
            </a:r>
            <a:r>
              <a:rPr lang="ja-JP" altLang="en-US" sz="2000" dirty="0"/>
              <a:t>日</a:t>
            </a:r>
            <a:endParaRPr lang="en-US" altLang="ja-JP" sz="2000" dirty="0"/>
          </a:p>
          <a:p>
            <a:pPr>
              <a:lnSpc>
                <a:spcPct val="150000"/>
              </a:lnSpc>
            </a:pPr>
            <a:r>
              <a:rPr kumimoji="1" lang="en-US" altLang="ja-JP" sz="2000" dirty="0"/>
              <a:t>5</a:t>
            </a:r>
            <a:r>
              <a:rPr kumimoji="1" lang="ja-JP" altLang="en-US" sz="2000" dirty="0"/>
              <a:t>人</a:t>
            </a:r>
            <a:r>
              <a:rPr kumimoji="1" lang="en-US" altLang="ja-JP" sz="2000" dirty="0"/>
              <a:t>×16</a:t>
            </a:r>
            <a:r>
              <a:rPr kumimoji="1" lang="ja-JP" altLang="en-US" sz="2000" dirty="0"/>
              <a:t>日</a:t>
            </a:r>
            <a:r>
              <a:rPr kumimoji="1" lang="en-US" altLang="ja-JP" sz="2000" dirty="0"/>
              <a:t>=80</a:t>
            </a:r>
            <a:r>
              <a:rPr kumimoji="1" lang="ja-JP" altLang="en-US" sz="2000" dirty="0"/>
              <a:t>日</a:t>
            </a:r>
            <a:endParaRPr kumimoji="1" lang="en-US" altLang="ja-JP" sz="2000" dirty="0"/>
          </a:p>
          <a:p>
            <a:pPr>
              <a:lnSpc>
                <a:spcPct val="150000"/>
              </a:lnSpc>
            </a:pPr>
            <a:r>
              <a:rPr kumimoji="1" lang="ja-JP" altLang="en-US" sz="2000" dirty="0"/>
              <a:t>計</a:t>
            </a:r>
            <a:r>
              <a:rPr kumimoji="1" lang="en-US" altLang="ja-JP" sz="2000" dirty="0"/>
              <a:t>480</a:t>
            </a:r>
            <a:r>
              <a:rPr kumimoji="1" lang="ja-JP" altLang="en-US" sz="2000" dirty="0"/>
              <a:t>日</a:t>
            </a:r>
            <a:endParaRPr kumimoji="1" lang="en-US" altLang="ja-JP" sz="2000" dirty="0"/>
          </a:p>
          <a:p>
            <a:pPr>
              <a:lnSpc>
                <a:spcPct val="150000"/>
              </a:lnSpc>
            </a:pPr>
            <a:r>
              <a:rPr lang="en-US" altLang="ja-JP" sz="2000" dirty="0"/>
              <a:t>480÷40=12</a:t>
            </a:r>
            <a:r>
              <a:rPr lang="ja-JP" altLang="en-US" sz="2000" dirty="0"/>
              <a:t>人日以上でクリア</a:t>
            </a:r>
            <a:endParaRPr kumimoji="1" lang="ja-JP" altLang="en-US" sz="2000" dirty="0"/>
          </a:p>
        </p:txBody>
      </p:sp>
      <p:sp>
        <p:nvSpPr>
          <p:cNvPr id="14" name="正方形/長方形 13">
            <a:extLst>
              <a:ext uri="{FF2B5EF4-FFF2-40B4-BE49-F238E27FC236}">
                <a16:creationId xmlns:a16="http://schemas.microsoft.com/office/drawing/2014/main" id="{B1FB6855-DF8C-493A-963B-AD0829CAEC51}"/>
              </a:ext>
            </a:extLst>
          </p:cNvPr>
          <p:cNvSpPr/>
          <p:nvPr/>
        </p:nvSpPr>
        <p:spPr>
          <a:xfrm>
            <a:off x="7350369" y="1139686"/>
            <a:ext cx="4449724" cy="439661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84669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0746F86-DD2F-4CC5-83FF-C6033AEC1737}"/>
              </a:ext>
            </a:extLst>
          </p:cNvPr>
          <p:cNvSpPr/>
          <p:nvPr/>
        </p:nvSpPr>
        <p:spPr>
          <a:xfrm>
            <a:off x="9326880" y="0"/>
            <a:ext cx="2865120" cy="699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雇用調整助成金書類作成講座</a:t>
            </a:r>
            <a:endParaRPr kumimoji="1" lang="ja-JP" altLang="en-US" sz="1600" b="1" dirty="0"/>
          </a:p>
        </p:txBody>
      </p:sp>
      <p:cxnSp>
        <p:nvCxnSpPr>
          <p:cNvPr id="7" name="直線コネクタ 6">
            <a:extLst>
              <a:ext uri="{FF2B5EF4-FFF2-40B4-BE49-F238E27FC236}">
                <a16:creationId xmlns:a16="http://schemas.microsoft.com/office/drawing/2014/main" id="{B09FA425-FE72-42D5-A7BA-30C0F0482E43}"/>
              </a:ext>
            </a:extLst>
          </p:cNvPr>
          <p:cNvCxnSpPr/>
          <p:nvPr/>
        </p:nvCxnSpPr>
        <p:spPr>
          <a:xfrm flipH="1">
            <a:off x="0" y="69924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F5E9E86-FEAC-4AF8-B73F-8C918668154E}"/>
              </a:ext>
            </a:extLst>
          </p:cNvPr>
          <p:cNvSpPr txBox="1"/>
          <p:nvPr/>
        </p:nvSpPr>
        <p:spPr>
          <a:xfrm>
            <a:off x="215153" y="164958"/>
            <a:ext cx="1800493" cy="369332"/>
          </a:xfrm>
          <a:prstGeom prst="rect">
            <a:avLst/>
          </a:prstGeom>
          <a:noFill/>
        </p:spPr>
        <p:txBody>
          <a:bodyPr wrap="none" rtlCol="0">
            <a:spAutoFit/>
          </a:bodyPr>
          <a:lstStyle/>
          <a:p>
            <a:r>
              <a:rPr lang="ja-JP" altLang="en-US" b="1" dirty="0">
                <a:solidFill>
                  <a:schemeClr val="accent1"/>
                </a:solidFill>
              </a:rPr>
              <a:t>休業の取らせ方</a:t>
            </a:r>
            <a:endParaRPr kumimoji="1" lang="ja-JP" altLang="en-US" b="1" dirty="0">
              <a:solidFill>
                <a:schemeClr val="accent1"/>
              </a:solidFill>
            </a:endParaRPr>
          </a:p>
        </p:txBody>
      </p:sp>
      <p:graphicFrame>
        <p:nvGraphicFramePr>
          <p:cNvPr id="9" name="表 11">
            <a:extLst>
              <a:ext uri="{FF2B5EF4-FFF2-40B4-BE49-F238E27FC236}">
                <a16:creationId xmlns:a16="http://schemas.microsoft.com/office/drawing/2014/main" id="{D9937488-01C9-429D-94FD-67493A6EC8AA}"/>
              </a:ext>
            </a:extLst>
          </p:cNvPr>
          <p:cNvGraphicFramePr>
            <a:graphicFrameLocks noGrp="1"/>
          </p:cNvGraphicFramePr>
          <p:nvPr>
            <p:extLst>
              <p:ext uri="{D42A27DB-BD31-4B8C-83A1-F6EECF244321}">
                <p14:modId xmlns:p14="http://schemas.microsoft.com/office/powerpoint/2010/main" val="3947027658"/>
              </p:ext>
            </p:extLst>
          </p:nvPr>
        </p:nvGraphicFramePr>
        <p:xfrm>
          <a:off x="785307" y="1139686"/>
          <a:ext cx="6266124" cy="4081559"/>
        </p:xfrm>
        <a:graphic>
          <a:graphicData uri="http://schemas.openxmlformats.org/drawingml/2006/table">
            <a:tbl>
              <a:tblPr firstRow="1" bandRow="1">
                <a:tableStyleId>{5C22544A-7EE6-4342-B048-85BDC9FD1C3A}</a:tableStyleId>
              </a:tblPr>
              <a:tblGrid>
                <a:gridCol w="6266124">
                  <a:extLst>
                    <a:ext uri="{9D8B030D-6E8A-4147-A177-3AD203B41FA5}">
                      <a16:colId xmlns:a16="http://schemas.microsoft.com/office/drawing/2014/main" val="2090591949"/>
                    </a:ext>
                  </a:extLst>
                </a:gridCol>
              </a:tblGrid>
              <a:tr h="591133">
                <a:tc>
                  <a:txBody>
                    <a:bodyPr/>
                    <a:lstStyle/>
                    <a:p>
                      <a:pPr algn="ctr"/>
                      <a:r>
                        <a:rPr kumimoji="1" lang="ja-JP" altLang="en-US" dirty="0"/>
                        <a:t>雇用調整助成金の対象になる休業とは</a:t>
                      </a:r>
                    </a:p>
                  </a:txBody>
                  <a:tcPr anchor="ctr">
                    <a:lnB w="38100" cmpd="sng">
                      <a:noFill/>
                    </a:lnB>
                  </a:tcPr>
                </a:tc>
                <a:extLst>
                  <a:ext uri="{0D108BD9-81ED-4DB2-BD59-A6C34878D82A}">
                    <a16:rowId xmlns:a16="http://schemas.microsoft.com/office/drawing/2014/main" val="2043127388"/>
                  </a:ext>
                </a:extLst>
              </a:tr>
              <a:tr h="591133">
                <a:tc>
                  <a:txBody>
                    <a:bodyPr/>
                    <a:lstStyle/>
                    <a:p>
                      <a:pPr marL="285750" indent="-285750">
                        <a:lnSpc>
                          <a:spcPct val="150000"/>
                        </a:lnSpc>
                        <a:buFont typeface="Arial" panose="020B0604020202020204" pitchFamily="34" charset="0"/>
                        <a:buChar char="•"/>
                      </a:pPr>
                      <a:r>
                        <a:rPr kumimoji="1" lang="ja-JP" altLang="en-US" dirty="0"/>
                        <a:t>労使間の協定によるものであること</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466508"/>
                  </a:ext>
                </a:extLst>
              </a:tr>
              <a:tr h="591133">
                <a:tc>
                  <a:txBody>
                    <a:bodyPr/>
                    <a:lstStyle/>
                    <a:p>
                      <a:pPr marL="285750" indent="-285750">
                        <a:lnSpc>
                          <a:spcPct val="150000"/>
                        </a:lnSpc>
                        <a:buFont typeface="Arial" panose="020B0604020202020204" pitchFamily="34" charset="0"/>
                        <a:buChar char="•"/>
                      </a:pPr>
                      <a:r>
                        <a:rPr kumimoji="1" lang="ja-JP" altLang="en-US" dirty="0"/>
                        <a:t>判定対象期間の延べ日数が、総所定労働日数の</a:t>
                      </a:r>
                      <a:r>
                        <a:rPr kumimoji="1" lang="en-US" altLang="ja-JP" dirty="0"/>
                        <a:t>1/40</a:t>
                      </a:r>
                      <a:r>
                        <a:rPr kumimoji="1" lang="ja-JP" altLang="en-US" dirty="0"/>
                        <a:t>以上であること</a:t>
                      </a:r>
                      <a:endParaRPr kumimoji="1" lang="en-US" altLang="ja-JP"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6158013"/>
                  </a:ext>
                </a:extLst>
              </a:tr>
              <a:tr h="591133">
                <a:tc>
                  <a:txBody>
                    <a:bodyPr/>
                    <a:lstStyle/>
                    <a:p>
                      <a:pPr marL="285750" indent="-285750">
                        <a:lnSpc>
                          <a:spcPct val="150000"/>
                        </a:lnSpc>
                        <a:buFont typeface="Arial" panose="020B0604020202020204" pitchFamily="34" charset="0"/>
                        <a:buChar char="•"/>
                      </a:pPr>
                      <a:r>
                        <a:rPr kumimoji="1" lang="ja-JP" altLang="en-US" b="1" dirty="0"/>
                        <a:t>休業手当が平均賃金の</a:t>
                      </a:r>
                      <a:r>
                        <a:rPr kumimoji="1" lang="en-US" altLang="ja-JP" b="1" dirty="0"/>
                        <a:t>6</a:t>
                      </a:r>
                      <a:r>
                        <a:rPr kumimoji="1" lang="ja-JP" altLang="en-US" b="1" dirty="0"/>
                        <a:t>割以上支払われていること</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9745996"/>
                  </a:ext>
                </a:extLst>
              </a:tr>
              <a:tr h="841108">
                <a:tc>
                  <a:txBody>
                    <a:bodyPr/>
                    <a:lstStyle/>
                    <a:p>
                      <a:pPr marL="285750" indent="-285750">
                        <a:lnSpc>
                          <a:spcPct val="150000"/>
                        </a:lnSpc>
                        <a:buFont typeface="Arial" panose="020B0604020202020204" pitchFamily="34" charset="0"/>
                        <a:buChar char="•"/>
                      </a:pPr>
                      <a:r>
                        <a:rPr kumimoji="1" lang="ja-JP" altLang="en-US" dirty="0"/>
                        <a:t>所定労働日の所定労働時間内に行われていること</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393561"/>
                  </a:ext>
                </a:extLst>
              </a:tr>
              <a:tr h="591133">
                <a:tc>
                  <a:txBody>
                    <a:bodyPr/>
                    <a:lstStyle/>
                    <a:p>
                      <a:pPr marL="285750" indent="-285750">
                        <a:lnSpc>
                          <a:spcPct val="150000"/>
                        </a:lnSpc>
                        <a:buFont typeface="Arial" panose="020B0604020202020204" pitchFamily="34" charset="0"/>
                        <a:buChar char="•"/>
                      </a:pPr>
                      <a:r>
                        <a:rPr kumimoji="1" lang="ja-JP" altLang="en-US" dirty="0"/>
                        <a:t>丸一日または、短時間休業の要件を満たしていること</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1517694"/>
                  </a:ext>
                </a:extLst>
              </a:tr>
            </a:tbl>
          </a:graphicData>
        </a:graphic>
      </p:graphicFrame>
      <p:sp>
        <p:nvSpPr>
          <p:cNvPr id="3" name="テキスト ボックス 2">
            <a:extLst>
              <a:ext uri="{FF2B5EF4-FFF2-40B4-BE49-F238E27FC236}">
                <a16:creationId xmlns:a16="http://schemas.microsoft.com/office/drawing/2014/main" id="{7DA23DD3-4129-4EF0-9D75-AD6256D2CB37}"/>
              </a:ext>
            </a:extLst>
          </p:cNvPr>
          <p:cNvSpPr txBox="1"/>
          <p:nvPr/>
        </p:nvSpPr>
        <p:spPr>
          <a:xfrm>
            <a:off x="7543800" y="1321689"/>
            <a:ext cx="2031325" cy="461665"/>
          </a:xfrm>
          <a:prstGeom prst="rect">
            <a:avLst/>
          </a:prstGeom>
          <a:noFill/>
        </p:spPr>
        <p:txBody>
          <a:bodyPr wrap="none" rtlCol="0">
            <a:spAutoFit/>
          </a:bodyPr>
          <a:lstStyle/>
          <a:p>
            <a:r>
              <a:rPr kumimoji="1" lang="ja-JP" altLang="en-US" sz="2400" b="1" dirty="0"/>
              <a:t>平均賃金とは</a:t>
            </a:r>
          </a:p>
        </p:txBody>
      </p:sp>
      <p:sp>
        <p:nvSpPr>
          <p:cNvPr id="6" name="テキスト ボックス 5">
            <a:extLst>
              <a:ext uri="{FF2B5EF4-FFF2-40B4-BE49-F238E27FC236}">
                <a16:creationId xmlns:a16="http://schemas.microsoft.com/office/drawing/2014/main" id="{528C492A-1CBD-4019-9B0C-52A906143FC1}"/>
              </a:ext>
            </a:extLst>
          </p:cNvPr>
          <p:cNvSpPr txBox="1"/>
          <p:nvPr/>
        </p:nvSpPr>
        <p:spPr>
          <a:xfrm>
            <a:off x="8009051" y="2089463"/>
            <a:ext cx="2635658" cy="972510"/>
          </a:xfrm>
          <a:prstGeom prst="rect">
            <a:avLst/>
          </a:prstGeom>
          <a:noFill/>
        </p:spPr>
        <p:txBody>
          <a:bodyPr wrap="none" rtlCol="0">
            <a:spAutoFit/>
          </a:bodyPr>
          <a:lstStyle/>
          <a:p>
            <a:pPr algn="ctr">
              <a:lnSpc>
                <a:spcPct val="150000"/>
              </a:lnSpc>
            </a:pPr>
            <a:r>
              <a:rPr kumimoji="1" lang="ja-JP" altLang="en-US" sz="2000" dirty="0"/>
              <a:t>直近</a:t>
            </a:r>
            <a:r>
              <a:rPr kumimoji="1" lang="en-US" altLang="ja-JP" sz="2000" dirty="0"/>
              <a:t>3</a:t>
            </a:r>
            <a:r>
              <a:rPr kumimoji="1" lang="ja-JP" altLang="en-US" sz="2000" dirty="0"/>
              <a:t>ヶ月の給与総額</a:t>
            </a:r>
            <a:endParaRPr lang="en-US" altLang="ja-JP" sz="2000" dirty="0"/>
          </a:p>
          <a:p>
            <a:pPr algn="ctr">
              <a:lnSpc>
                <a:spcPct val="150000"/>
              </a:lnSpc>
            </a:pPr>
            <a:r>
              <a:rPr kumimoji="1" lang="en-US" altLang="ja-JP" sz="2000" dirty="0"/>
              <a:t>3</a:t>
            </a:r>
            <a:r>
              <a:rPr kumimoji="1" lang="ja-JP" altLang="en-US" sz="2000" dirty="0"/>
              <a:t>ヶ月の総歴日数</a:t>
            </a:r>
          </a:p>
        </p:txBody>
      </p:sp>
      <p:sp>
        <p:nvSpPr>
          <p:cNvPr id="14" name="正方形/長方形 13">
            <a:extLst>
              <a:ext uri="{FF2B5EF4-FFF2-40B4-BE49-F238E27FC236}">
                <a16:creationId xmlns:a16="http://schemas.microsoft.com/office/drawing/2014/main" id="{B1FB6855-DF8C-493A-963B-AD0829CAEC51}"/>
              </a:ext>
            </a:extLst>
          </p:cNvPr>
          <p:cNvSpPr/>
          <p:nvPr/>
        </p:nvSpPr>
        <p:spPr>
          <a:xfrm>
            <a:off x="7350369" y="1139686"/>
            <a:ext cx="4449724" cy="527814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F0E0D558-64ED-4B4A-A509-F96F740F698D}"/>
              </a:ext>
            </a:extLst>
          </p:cNvPr>
          <p:cNvCxnSpPr>
            <a:cxnSpLocks/>
          </p:cNvCxnSpPr>
          <p:nvPr/>
        </p:nvCxnSpPr>
        <p:spPr>
          <a:xfrm>
            <a:off x="8061805" y="2593302"/>
            <a:ext cx="2635658" cy="0"/>
          </a:xfrm>
          <a:prstGeom prst="line">
            <a:avLst/>
          </a:prstGeom>
        </p:spPr>
        <p:style>
          <a:lnRef idx="1">
            <a:schemeClr val="dk1"/>
          </a:lnRef>
          <a:fillRef idx="0">
            <a:schemeClr val="dk1"/>
          </a:fillRef>
          <a:effectRef idx="0">
            <a:schemeClr val="dk1"/>
          </a:effectRef>
          <a:fontRef idx="minor">
            <a:schemeClr val="tx1"/>
          </a:fontRef>
        </p:style>
      </p:cxnSp>
      <p:sp>
        <p:nvSpPr>
          <p:cNvPr id="16" name="テキスト ボックス 15">
            <a:extLst>
              <a:ext uri="{FF2B5EF4-FFF2-40B4-BE49-F238E27FC236}">
                <a16:creationId xmlns:a16="http://schemas.microsoft.com/office/drawing/2014/main" id="{410EC7B0-0FC6-4E5E-B4BE-1AF5711DD52D}"/>
              </a:ext>
            </a:extLst>
          </p:cNvPr>
          <p:cNvSpPr txBox="1"/>
          <p:nvPr/>
        </p:nvSpPr>
        <p:spPr>
          <a:xfrm>
            <a:off x="8009052" y="3309773"/>
            <a:ext cx="2635657" cy="972510"/>
          </a:xfrm>
          <a:prstGeom prst="rect">
            <a:avLst/>
          </a:prstGeom>
          <a:noFill/>
        </p:spPr>
        <p:txBody>
          <a:bodyPr wrap="none" rtlCol="0">
            <a:spAutoFit/>
          </a:bodyPr>
          <a:lstStyle/>
          <a:p>
            <a:pPr algn="ctr">
              <a:lnSpc>
                <a:spcPct val="150000"/>
              </a:lnSpc>
            </a:pPr>
            <a:r>
              <a:rPr kumimoji="1" lang="ja-JP" altLang="en-US" sz="2000" dirty="0"/>
              <a:t>直近</a:t>
            </a:r>
            <a:r>
              <a:rPr kumimoji="1" lang="en-US" altLang="ja-JP" sz="2000" dirty="0"/>
              <a:t>3</a:t>
            </a:r>
            <a:r>
              <a:rPr kumimoji="1" lang="ja-JP" altLang="en-US" sz="2000" dirty="0"/>
              <a:t>ヶ月の給与総額</a:t>
            </a:r>
            <a:endParaRPr lang="en-US" altLang="ja-JP" sz="2000" dirty="0"/>
          </a:p>
          <a:p>
            <a:pPr algn="ctr">
              <a:lnSpc>
                <a:spcPct val="150000"/>
              </a:lnSpc>
            </a:pPr>
            <a:r>
              <a:rPr kumimoji="1" lang="en-US" altLang="ja-JP" sz="2000" dirty="0"/>
              <a:t>3</a:t>
            </a:r>
            <a:r>
              <a:rPr kumimoji="1" lang="ja-JP" altLang="en-US" sz="2000" dirty="0"/>
              <a:t>ヶ月の所定労働日数</a:t>
            </a:r>
          </a:p>
        </p:txBody>
      </p:sp>
      <p:cxnSp>
        <p:nvCxnSpPr>
          <p:cNvPr id="17" name="直線コネクタ 16">
            <a:extLst>
              <a:ext uri="{FF2B5EF4-FFF2-40B4-BE49-F238E27FC236}">
                <a16:creationId xmlns:a16="http://schemas.microsoft.com/office/drawing/2014/main" id="{A8DAE38E-6CA5-422B-AEA7-F7D8FB78DDD7}"/>
              </a:ext>
            </a:extLst>
          </p:cNvPr>
          <p:cNvCxnSpPr>
            <a:cxnSpLocks/>
          </p:cNvCxnSpPr>
          <p:nvPr/>
        </p:nvCxnSpPr>
        <p:spPr>
          <a:xfrm>
            <a:off x="8038359" y="3853532"/>
            <a:ext cx="2635658" cy="0"/>
          </a:xfrm>
          <a:prstGeom prst="line">
            <a:avLst/>
          </a:prstGeom>
        </p:spPr>
        <p:style>
          <a:lnRef idx="1">
            <a:schemeClr val="dk1"/>
          </a:lnRef>
          <a:fillRef idx="0">
            <a:schemeClr val="dk1"/>
          </a:fillRef>
          <a:effectRef idx="0">
            <a:schemeClr val="dk1"/>
          </a:effectRef>
          <a:fontRef idx="minor">
            <a:schemeClr val="tx1"/>
          </a:fontRef>
        </p:style>
      </p:cxnSp>
      <p:sp>
        <p:nvSpPr>
          <p:cNvPr id="18" name="テキスト ボックス 17">
            <a:extLst>
              <a:ext uri="{FF2B5EF4-FFF2-40B4-BE49-F238E27FC236}">
                <a16:creationId xmlns:a16="http://schemas.microsoft.com/office/drawing/2014/main" id="{5BEEF830-2875-4FBB-9277-4D23831133EE}"/>
              </a:ext>
            </a:extLst>
          </p:cNvPr>
          <p:cNvSpPr txBox="1"/>
          <p:nvPr/>
        </p:nvSpPr>
        <p:spPr>
          <a:xfrm>
            <a:off x="7622551" y="2408636"/>
            <a:ext cx="356188" cy="461665"/>
          </a:xfrm>
          <a:prstGeom prst="rect">
            <a:avLst/>
          </a:prstGeom>
          <a:noFill/>
        </p:spPr>
        <p:txBody>
          <a:bodyPr wrap="none" rtlCol="0">
            <a:spAutoFit/>
          </a:bodyPr>
          <a:lstStyle/>
          <a:p>
            <a:r>
              <a:rPr kumimoji="1" lang="en-US" altLang="ja-JP" sz="2400" dirty="0">
                <a:solidFill>
                  <a:schemeClr val="accent2"/>
                </a:solidFill>
              </a:rPr>
              <a:t>a</a:t>
            </a:r>
            <a:endParaRPr kumimoji="1" lang="ja-JP" altLang="en-US" dirty="0">
              <a:solidFill>
                <a:schemeClr val="accent2"/>
              </a:solidFill>
            </a:endParaRPr>
          </a:p>
        </p:txBody>
      </p:sp>
      <p:sp>
        <p:nvSpPr>
          <p:cNvPr id="19" name="テキスト ボックス 18">
            <a:extLst>
              <a:ext uri="{FF2B5EF4-FFF2-40B4-BE49-F238E27FC236}">
                <a16:creationId xmlns:a16="http://schemas.microsoft.com/office/drawing/2014/main" id="{1E1468AB-B222-41FB-9299-C4203A761EF3}"/>
              </a:ext>
            </a:extLst>
          </p:cNvPr>
          <p:cNvSpPr txBox="1"/>
          <p:nvPr/>
        </p:nvSpPr>
        <p:spPr>
          <a:xfrm>
            <a:off x="7622551" y="3665608"/>
            <a:ext cx="3991798" cy="369332"/>
          </a:xfrm>
          <a:prstGeom prst="rect">
            <a:avLst/>
          </a:prstGeom>
          <a:noFill/>
        </p:spPr>
        <p:txBody>
          <a:bodyPr wrap="none" rtlCol="0">
            <a:spAutoFit/>
          </a:bodyPr>
          <a:lstStyle/>
          <a:p>
            <a:r>
              <a:rPr kumimoji="1" lang="en-US" altLang="ja-JP" dirty="0">
                <a:solidFill>
                  <a:schemeClr val="accent2"/>
                </a:solidFill>
              </a:rPr>
              <a:t>b</a:t>
            </a:r>
            <a:r>
              <a:rPr kumimoji="1" lang="ja-JP" altLang="en-US" dirty="0">
                <a:solidFill>
                  <a:schemeClr val="accent2"/>
                </a:solidFill>
              </a:rPr>
              <a:t>　　　　　　　　　　　　　</a:t>
            </a:r>
            <a:r>
              <a:rPr kumimoji="1" lang="en-US" altLang="ja-JP" dirty="0"/>
              <a:t>×60%</a:t>
            </a:r>
            <a:endParaRPr kumimoji="1" lang="ja-JP" altLang="en-US" dirty="0"/>
          </a:p>
        </p:txBody>
      </p:sp>
      <p:sp>
        <p:nvSpPr>
          <p:cNvPr id="20" name="テキスト ボックス 19">
            <a:extLst>
              <a:ext uri="{FF2B5EF4-FFF2-40B4-BE49-F238E27FC236}">
                <a16:creationId xmlns:a16="http://schemas.microsoft.com/office/drawing/2014/main" id="{84FB5B4B-6890-489F-B2D0-F93B001A41D0}"/>
              </a:ext>
            </a:extLst>
          </p:cNvPr>
          <p:cNvSpPr txBox="1"/>
          <p:nvPr/>
        </p:nvSpPr>
        <p:spPr>
          <a:xfrm>
            <a:off x="7622551" y="4492327"/>
            <a:ext cx="4108817" cy="1715470"/>
          </a:xfrm>
          <a:prstGeom prst="rect">
            <a:avLst/>
          </a:prstGeom>
          <a:noFill/>
        </p:spPr>
        <p:txBody>
          <a:bodyPr wrap="none" rtlCol="0">
            <a:spAutoFit/>
          </a:bodyPr>
          <a:lstStyle/>
          <a:p>
            <a:pPr>
              <a:lnSpc>
                <a:spcPct val="150000"/>
              </a:lnSpc>
            </a:pPr>
            <a:r>
              <a:rPr lang="ja-JP" altLang="en-US" dirty="0"/>
              <a:t>＊</a:t>
            </a:r>
            <a:r>
              <a:rPr lang="en-US" altLang="ja-JP" dirty="0"/>
              <a:t>a</a:t>
            </a:r>
            <a:r>
              <a:rPr kumimoji="1" lang="ja-JP" altLang="en-US" dirty="0"/>
              <a:t>と</a:t>
            </a:r>
            <a:r>
              <a:rPr kumimoji="1" lang="en-US" altLang="ja-JP" dirty="0"/>
              <a:t>b</a:t>
            </a:r>
            <a:r>
              <a:rPr kumimoji="1" lang="ja-JP" altLang="en-US" dirty="0"/>
              <a:t>どちらか高い方が平均賃金</a:t>
            </a:r>
            <a:endParaRPr kumimoji="1" lang="en-US" altLang="ja-JP" dirty="0"/>
          </a:p>
          <a:p>
            <a:pPr>
              <a:lnSpc>
                <a:spcPct val="150000"/>
              </a:lnSpc>
            </a:pPr>
            <a:r>
              <a:rPr lang="ja-JP" altLang="en-US" dirty="0"/>
              <a:t>通常の賃金の</a:t>
            </a:r>
            <a:r>
              <a:rPr lang="en-US" altLang="ja-JP" dirty="0"/>
              <a:t>6</a:t>
            </a:r>
            <a:r>
              <a:rPr lang="ja-JP" altLang="en-US" dirty="0"/>
              <a:t>割を支給すれば通常</a:t>
            </a:r>
            <a:endParaRPr lang="en-US" altLang="ja-JP" dirty="0"/>
          </a:p>
          <a:p>
            <a:pPr>
              <a:lnSpc>
                <a:spcPct val="150000"/>
              </a:lnSpc>
            </a:pPr>
            <a:r>
              <a:rPr kumimoji="1" lang="ja-JP" altLang="en-US" dirty="0"/>
              <a:t>問題ないが、残業代が多い方の場合は</a:t>
            </a:r>
            <a:endParaRPr kumimoji="1" lang="en-US" altLang="ja-JP" dirty="0"/>
          </a:p>
          <a:p>
            <a:pPr>
              <a:lnSpc>
                <a:spcPct val="150000"/>
              </a:lnSpc>
            </a:pPr>
            <a:r>
              <a:rPr lang="ja-JP" altLang="en-US" dirty="0"/>
              <a:t>注意が必要。</a:t>
            </a:r>
            <a:endParaRPr lang="en-US" altLang="ja-JP" dirty="0"/>
          </a:p>
        </p:txBody>
      </p:sp>
    </p:spTree>
    <p:extLst>
      <p:ext uri="{BB962C8B-B14F-4D97-AF65-F5344CB8AC3E}">
        <p14:creationId xmlns:p14="http://schemas.microsoft.com/office/powerpoint/2010/main" val="1166379949"/>
      </p:ext>
    </p:extLst>
  </p:cSld>
  <p:clrMapOvr>
    <a:masterClrMapping/>
  </p:clrMapOvr>
</p:sld>
</file>

<file path=ppt/theme/theme1.xml><?xml version="1.0" encoding="utf-8"?>
<a:theme xmlns:a="http://schemas.openxmlformats.org/drawingml/2006/main" name="Office テーマ">
  <a:themeElements>
    <a:clrScheme name="ユーザー定義 6">
      <a:dk1>
        <a:srgbClr val="000000"/>
      </a:dk1>
      <a:lt1>
        <a:srgbClr val="FFFFFF"/>
      </a:lt1>
      <a:dk2>
        <a:srgbClr val="000000"/>
      </a:dk2>
      <a:lt2>
        <a:srgbClr val="FFFFFF"/>
      </a:lt2>
      <a:accent1>
        <a:srgbClr val="266590"/>
      </a:accent1>
      <a:accent2>
        <a:srgbClr val="388969"/>
      </a:accent2>
      <a:accent3>
        <a:srgbClr val="90B041"/>
      </a:accent3>
      <a:accent4>
        <a:srgbClr val="CBD84C"/>
      </a:accent4>
      <a:accent5>
        <a:srgbClr val="389986"/>
      </a:accent5>
      <a:accent6>
        <a:srgbClr val="439EB1"/>
      </a:accent6>
      <a:hlink>
        <a:srgbClr val="266590"/>
      </a:hlink>
      <a:folHlink>
        <a:srgbClr val="26659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TotalTime>
  <Words>5176</Words>
  <Application>Microsoft Office PowerPoint</Application>
  <PresentationFormat>ワイド画面</PresentationFormat>
  <Paragraphs>599</Paragraphs>
  <Slides>54</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54</vt:i4>
      </vt:variant>
    </vt:vector>
  </HeadingPairs>
  <TitlesOfParts>
    <vt:vector size="58" baseType="lpstr">
      <vt:lpstr>游ゴシック</vt:lpstr>
      <vt:lpstr>游ゴシック Light</vt:lpstr>
      <vt:lpstr>Arial</vt:lpstr>
      <vt:lpstr>Office テーマ</vt:lpstr>
      <vt:lpstr>雇用調整助成金書類作成講座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雇用調整助成金書類作成講座</dc:title>
  <dc:creator>藤浦 隆英</dc:creator>
  <cp:lastModifiedBy>藤浦 隆英</cp:lastModifiedBy>
  <cp:revision>73</cp:revision>
  <dcterms:created xsi:type="dcterms:W3CDTF">2020-04-14T06:09:19Z</dcterms:created>
  <dcterms:modified xsi:type="dcterms:W3CDTF">2020-04-24T07:06:26Z</dcterms:modified>
</cp:coreProperties>
</file>